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71" r:id="rId5"/>
    <p:sldId id="265" r:id="rId6"/>
    <p:sldId id="267" r:id="rId7"/>
    <p:sldId id="257" r:id="rId8"/>
    <p:sldId id="259" r:id="rId9"/>
    <p:sldId id="270" r:id="rId10"/>
    <p:sldId id="262" r:id="rId11"/>
    <p:sldId id="260" r:id="rId12"/>
    <p:sldId id="258" r:id="rId13"/>
    <p:sldId id="266" r:id="rId14"/>
    <p:sldId id="261" r:id="rId15"/>
    <p:sldId id="263" r:id="rId16"/>
    <p:sldId id="273" r:id="rId17"/>
    <p:sldId id="264" r:id="rId18"/>
    <p:sldId id="268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D51F"/>
    <a:srgbClr val="D33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A8303B-202C-4226-8D67-96AEAEE0BDB5}" v="233" dt="2026-03-18T17:04:29.6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8" autoAdjust="0"/>
    <p:restoredTop sz="93447" autoAdjust="0"/>
  </p:normalViewPr>
  <p:slideViewPr>
    <p:cSldViewPr snapToGrid="0">
      <p:cViewPr varScale="1">
        <p:scale>
          <a:sx n="59" d="100"/>
          <a:sy n="59" d="100"/>
        </p:scale>
        <p:origin x="10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01E8A6-8378-4CC8-9506-9A7D8513A9B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12B45CE-591A-46F2-B00E-4EC64D6BAD49}">
      <dgm:prSet/>
      <dgm:spPr/>
      <dgm:t>
        <a:bodyPr/>
        <a:lstStyle/>
        <a:p>
          <a:r>
            <a:rPr lang="cy-GB" dirty="0"/>
            <a:t>Deall gwahanol ffynonellau ynni, ynni adnewyddadwy yn erbyn ynni anadnewyddadwy a’r gwahanol effeithiau ar y blaned. </a:t>
          </a:r>
          <a:endParaRPr lang="en-US" dirty="0"/>
        </a:p>
      </dgm:t>
    </dgm:pt>
    <dgm:pt modelId="{B732FC3A-1F1E-43BD-8547-4D15A823810D}" type="parTrans" cxnId="{83565697-962F-4C96-91EC-FA9DC12A07C6}">
      <dgm:prSet/>
      <dgm:spPr/>
      <dgm:t>
        <a:bodyPr/>
        <a:lstStyle/>
        <a:p>
          <a:endParaRPr lang="en-US"/>
        </a:p>
      </dgm:t>
    </dgm:pt>
    <dgm:pt modelId="{F6E42C50-487E-4AF3-86B6-D056F460688E}" type="sibTrans" cxnId="{83565697-962F-4C96-91EC-FA9DC12A07C6}">
      <dgm:prSet/>
      <dgm:spPr/>
      <dgm:t>
        <a:bodyPr/>
        <a:lstStyle/>
        <a:p>
          <a:endParaRPr lang="en-US"/>
        </a:p>
      </dgm:t>
    </dgm:pt>
    <dgm:pt modelId="{F5CE63A4-74A1-4AFF-A00B-E23C35C7AA69}">
      <dgm:prSet/>
      <dgm:spPr/>
      <dgm:t>
        <a:bodyPr/>
        <a:lstStyle/>
        <a:p>
          <a:r>
            <a:rPr lang="cy-GB" dirty="0"/>
            <a:t>Tra hefyd yn deall sut i fod yn effeithlon o ran ynni yn yr ysgol / cartref a sut i weithredu. </a:t>
          </a:r>
          <a:r>
            <a:rPr lang="en-US" dirty="0"/>
            <a:t> </a:t>
          </a:r>
        </a:p>
      </dgm:t>
    </dgm:pt>
    <dgm:pt modelId="{14DA598C-1733-43E6-BE6A-318607B2759B}" type="parTrans" cxnId="{9B653900-E72D-405D-9F6F-B08614ABCE73}">
      <dgm:prSet/>
      <dgm:spPr/>
      <dgm:t>
        <a:bodyPr/>
        <a:lstStyle/>
        <a:p>
          <a:endParaRPr lang="en-US"/>
        </a:p>
      </dgm:t>
    </dgm:pt>
    <dgm:pt modelId="{C61C3494-7A2E-4610-8C43-2D654A0DD6F3}" type="sibTrans" cxnId="{9B653900-E72D-405D-9F6F-B08614ABCE73}">
      <dgm:prSet/>
      <dgm:spPr/>
      <dgm:t>
        <a:bodyPr/>
        <a:lstStyle/>
        <a:p>
          <a:endParaRPr lang="en-US"/>
        </a:p>
      </dgm:t>
    </dgm:pt>
    <dgm:pt modelId="{3EBBEF82-B50E-4C5C-96AA-2415530C77BD}" type="pres">
      <dgm:prSet presAssocID="{2401E8A6-8378-4CC8-9506-9A7D8513A9B5}" presName="root" presStyleCnt="0">
        <dgm:presLayoutVars>
          <dgm:dir/>
          <dgm:resizeHandles val="exact"/>
        </dgm:presLayoutVars>
      </dgm:prSet>
      <dgm:spPr/>
    </dgm:pt>
    <dgm:pt modelId="{2726CC9B-0F24-4FC3-9331-FDB3A8AFD258}" type="pres">
      <dgm:prSet presAssocID="{F12B45CE-591A-46F2-B00E-4EC64D6BAD49}" presName="compNode" presStyleCnt="0"/>
      <dgm:spPr/>
    </dgm:pt>
    <dgm:pt modelId="{A917FE61-DBB3-49CD-B673-40DA110DC8DB}" type="pres">
      <dgm:prSet presAssocID="{F12B45CE-591A-46F2-B00E-4EC64D6BAD4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3126A172-E21F-4EDC-9E1A-8DE7DCCA5829}" type="pres">
      <dgm:prSet presAssocID="{F12B45CE-591A-46F2-B00E-4EC64D6BAD49}" presName="spaceRect" presStyleCnt="0"/>
      <dgm:spPr/>
    </dgm:pt>
    <dgm:pt modelId="{DAF4A34D-B468-4341-88D3-3BD2EBEB9B4F}" type="pres">
      <dgm:prSet presAssocID="{F12B45CE-591A-46F2-B00E-4EC64D6BAD49}" presName="textRect" presStyleLbl="revTx" presStyleIdx="0" presStyleCnt="2" custLinFactNeighborX="419" custLinFactNeighborY="-41197">
        <dgm:presLayoutVars>
          <dgm:chMax val="1"/>
          <dgm:chPref val="1"/>
        </dgm:presLayoutVars>
      </dgm:prSet>
      <dgm:spPr/>
    </dgm:pt>
    <dgm:pt modelId="{7250A309-AA19-425B-A4FD-0546BA6C3A12}" type="pres">
      <dgm:prSet presAssocID="{F6E42C50-487E-4AF3-86B6-D056F460688E}" presName="sibTrans" presStyleCnt="0"/>
      <dgm:spPr/>
    </dgm:pt>
    <dgm:pt modelId="{B94C6F8E-0D11-4242-AC87-52C409C282D6}" type="pres">
      <dgm:prSet presAssocID="{F5CE63A4-74A1-4AFF-A00B-E23C35C7AA69}" presName="compNode" presStyleCnt="0"/>
      <dgm:spPr/>
    </dgm:pt>
    <dgm:pt modelId="{AAAA5961-EB33-4A67-B352-0EF813F92F94}" type="pres">
      <dgm:prSet presAssocID="{F5CE63A4-74A1-4AFF-A00B-E23C35C7AA6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E1C37F96-2740-4781-B137-FEA32E0E033F}" type="pres">
      <dgm:prSet presAssocID="{F5CE63A4-74A1-4AFF-A00B-E23C35C7AA69}" presName="spaceRect" presStyleCnt="0"/>
      <dgm:spPr/>
    </dgm:pt>
    <dgm:pt modelId="{2F48F00B-1CCC-4B97-A9F1-3451326AAB7D}" type="pres">
      <dgm:prSet presAssocID="{F5CE63A4-74A1-4AFF-A00B-E23C35C7AA69}" presName="textRect" presStyleLbl="revTx" presStyleIdx="1" presStyleCnt="2" custLinFactNeighborX="-2209" custLinFactNeighborY="-41197">
        <dgm:presLayoutVars>
          <dgm:chMax val="1"/>
          <dgm:chPref val="1"/>
        </dgm:presLayoutVars>
      </dgm:prSet>
      <dgm:spPr/>
    </dgm:pt>
  </dgm:ptLst>
  <dgm:cxnLst>
    <dgm:cxn modelId="{9B653900-E72D-405D-9F6F-B08614ABCE73}" srcId="{2401E8A6-8378-4CC8-9506-9A7D8513A9B5}" destId="{F5CE63A4-74A1-4AFF-A00B-E23C35C7AA69}" srcOrd="1" destOrd="0" parTransId="{14DA598C-1733-43E6-BE6A-318607B2759B}" sibTransId="{C61C3494-7A2E-4610-8C43-2D654A0DD6F3}"/>
    <dgm:cxn modelId="{0951563C-3FB0-430A-95B2-6F1FDC4DF0C4}" type="presOf" srcId="{F12B45CE-591A-46F2-B00E-4EC64D6BAD49}" destId="{DAF4A34D-B468-4341-88D3-3BD2EBEB9B4F}" srcOrd="0" destOrd="0" presId="urn:microsoft.com/office/officeart/2018/2/layout/IconLabelList"/>
    <dgm:cxn modelId="{DEA82F89-082B-45AF-8611-2CDFB5BD6EB9}" type="presOf" srcId="{2401E8A6-8378-4CC8-9506-9A7D8513A9B5}" destId="{3EBBEF82-B50E-4C5C-96AA-2415530C77BD}" srcOrd="0" destOrd="0" presId="urn:microsoft.com/office/officeart/2018/2/layout/IconLabelList"/>
    <dgm:cxn modelId="{83565697-962F-4C96-91EC-FA9DC12A07C6}" srcId="{2401E8A6-8378-4CC8-9506-9A7D8513A9B5}" destId="{F12B45CE-591A-46F2-B00E-4EC64D6BAD49}" srcOrd="0" destOrd="0" parTransId="{B732FC3A-1F1E-43BD-8547-4D15A823810D}" sibTransId="{F6E42C50-487E-4AF3-86B6-D056F460688E}"/>
    <dgm:cxn modelId="{21371ECF-1DC3-4C25-AA2C-AC65C2CD2244}" type="presOf" srcId="{F5CE63A4-74A1-4AFF-A00B-E23C35C7AA69}" destId="{2F48F00B-1CCC-4B97-A9F1-3451326AAB7D}" srcOrd="0" destOrd="0" presId="urn:microsoft.com/office/officeart/2018/2/layout/IconLabelList"/>
    <dgm:cxn modelId="{9B1222BE-DF6D-4E12-8269-BB850729745E}" type="presParOf" srcId="{3EBBEF82-B50E-4C5C-96AA-2415530C77BD}" destId="{2726CC9B-0F24-4FC3-9331-FDB3A8AFD258}" srcOrd="0" destOrd="0" presId="urn:microsoft.com/office/officeart/2018/2/layout/IconLabelList"/>
    <dgm:cxn modelId="{ECFE076E-FB99-4C89-B566-F1F72D079454}" type="presParOf" srcId="{2726CC9B-0F24-4FC3-9331-FDB3A8AFD258}" destId="{A917FE61-DBB3-49CD-B673-40DA110DC8DB}" srcOrd="0" destOrd="0" presId="urn:microsoft.com/office/officeart/2018/2/layout/IconLabelList"/>
    <dgm:cxn modelId="{83C2E1F5-ADE8-40DF-BB3E-DCA8E8BC8259}" type="presParOf" srcId="{2726CC9B-0F24-4FC3-9331-FDB3A8AFD258}" destId="{3126A172-E21F-4EDC-9E1A-8DE7DCCA5829}" srcOrd="1" destOrd="0" presId="urn:microsoft.com/office/officeart/2018/2/layout/IconLabelList"/>
    <dgm:cxn modelId="{18D05F89-D996-4B3A-87B5-E59034AD0B0D}" type="presParOf" srcId="{2726CC9B-0F24-4FC3-9331-FDB3A8AFD258}" destId="{DAF4A34D-B468-4341-88D3-3BD2EBEB9B4F}" srcOrd="2" destOrd="0" presId="urn:microsoft.com/office/officeart/2018/2/layout/IconLabelList"/>
    <dgm:cxn modelId="{90D2F595-524E-43F5-92A1-F7CFF8619896}" type="presParOf" srcId="{3EBBEF82-B50E-4C5C-96AA-2415530C77BD}" destId="{7250A309-AA19-425B-A4FD-0546BA6C3A12}" srcOrd="1" destOrd="0" presId="urn:microsoft.com/office/officeart/2018/2/layout/IconLabelList"/>
    <dgm:cxn modelId="{FDF1BE13-57CF-4679-8515-E3640453F6A0}" type="presParOf" srcId="{3EBBEF82-B50E-4C5C-96AA-2415530C77BD}" destId="{B94C6F8E-0D11-4242-AC87-52C409C282D6}" srcOrd="2" destOrd="0" presId="urn:microsoft.com/office/officeart/2018/2/layout/IconLabelList"/>
    <dgm:cxn modelId="{20CBD19A-47C6-473A-9CAE-6F1797231105}" type="presParOf" srcId="{B94C6F8E-0D11-4242-AC87-52C409C282D6}" destId="{AAAA5961-EB33-4A67-B352-0EF813F92F94}" srcOrd="0" destOrd="0" presId="urn:microsoft.com/office/officeart/2018/2/layout/IconLabelList"/>
    <dgm:cxn modelId="{364DBD10-1BCA-4929-BCEE-27F68E4EAE46}" type="presParOf" srcId="{B94C6F8E-0D11-4242-AC87-52C409C282D6}" destId="{E1C37F96-2740-4781-B137-FEA32E0E033F}" srcOrd="1" destOrd="0" presId="urn:microsoft.com/office/officeart/2018/2/layout/IconLabelList"/>
    <dgm:cxn modelId="{D8642998-4E99-4BC4-86FC-BCFE671FF33A}" type="presParOf" srcId="{B94C6F8E-0D11-4242-AC87-52C409C282D6}" destId="{2F48F00B-1CCC-4B97-A9F1-3451326AAB7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E39354-6E83-48D4-95DF-FBF8D619C312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D659E89-A174-4EA1-AE83-C7CC0A490BA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cy-GB" sz="1400" dirty="0"/>
            <a:t>Mae nwyon tŷ gwydr yn gwresogi'r atmosffer. </a:t>
          </a:r>
          <a:endParaRPr lang="en-GB" sz="1400" dirty="0"/>
        </a:p>
      </dgm:t>
    </dgm:pt>
    <dgm:pt modelId="{672A9D45-B88D-436B-A7CE-4164197AECAA}" type="parTrans" cxnId="{EB516D3D-82AC-4DD3-B031-63325BBC4384}">
      <dgm:prSet/>
      <dgm:spPr/>
      <dgm:t>
        <a:bodyPr/>
        <a:lstStyle/>
        <a:p>
          <a:endParaRPr lang="en-GB"/>
        </a:p>
      </dgm:t>
    </dgm:pt>
    <dgm:pt modelId="{237E319B-EA0D-49B2-BBF2-C65C3A1A16C0}" type="sibTrans" cxnId="{EB516D3D-82AC-4DD3-B031-63325BBC4384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>
            <a:buFont typeface="Calibri" panose="020F0502020204030204" pitchFamily="34" charset="0"/>
            <a:buChar char="-"/>
          </a:pPr>
          <a:r>
            <a:rPr lang="cy-GB" dirty="0"/>
            <a:t>Mae llosgi tanwydd ffosil i ddarparu trydan / gwres yn cynhyrchu nwyon tŷ gwydr. </a:t>
          </a:r>
          <a:endParaRPr lang="en-GB" dirty="0"/>
        </a:p>
      </dgm:t>
    </dgm:pt>
    <dgm:pt modelId="{431CA585-B597-4977-A6E2-6AF9A722C07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cy-GB" sz="1400" dirty="0"/>
            <a:t>Mae'r gwres hwn yn codi tymheredd y byd. Mae hyn yn cynyddu effeithiau newid hinsawdd.</a:t>
          </a:r>
          <a:endParaRPr lang="en-GB" sz="1400" dirty="0"/>
        </a:p>
      </dgm:t>
    </dgm:pt>
    <dgm:pt modelId="{F5EE621A-67C8-411F-9F46-176CBD9946A5}" type="parTrans" cxnId="{18BC354D-991E-41C6-BF9E-26BA77B9982F}">
      <dgm:prSet/>
      <dgm:spPr/>
      <dgm:t>
        <a:bodyPr/>
        <a:lstStyle/>
        <a:p>
          <a:endParaRPr lang="en-GB"/>
        </a:p>
      </dgm:t>
    </dgm:pt>
    <dgm:pt modelId="{041901EB-98C2-4543-B497-2DCC77320FD6}" type="sibTrans" cxnId="{18BC354D-991E-41C6-BF9E-26BA77B9982F}">
      <dgm:prSet custT="1"/>
      <dgm:spPr/>
      <dgm:t>
        <a:bodyPr/>
        <a:lstStyle/>
        <a:p>
          <a:r>
            <a:rPr lang="cy-GB" sz="1400" dirty="0"/>
            <a:t>Fodd bynnag, nid yw ynni adnewyddadwy yn cynhyrchu nwyon tŷ gwydr. </a:t>
          </a:r>
          <a:endParaRPr lang="en-GB" sz="1400" dirty="0"/>
        </a:p>
      </dgm:t>
    </dgm:pt>
    <dgm:pt modelId="{385EAC81-9961-4EB8-93A9-7250DBB2A119}">
      <dgm:prSet phldrT="[Text]" phldr="1"/>
      <dgm:spPr>
        <a:solidFill>
          <a:schemeClr val="bg1"/>
        </a:solidFill>
      </dgm:spPr>
      <dgm:t>
        <a:bodyPr/>
        <a:lstStyle/>
        <a:p>
          <a:pPr>
            <a:lnSpc>
              <a:spcPct val="100000"/>
            </a:lnSpc>
          </a:pPr>
          <a:endParaRPr lang="en-GB" dirty="0"/>
        </a:p>
      </dgm:t>
    </dgm:pt>
    <dgm:pt modelId="{CFC60DCC-4589-4DBA-9851-6748D9C07987}" type="sibTrans" cxnId="{7D860CD4-8404-498A-A795-0DC2A6A929F8}">
      <dgm:prSet custT="1"/>
      <dgm:spPr/>
      <dgm:t>
        <a:bodyPr/>
        <a:lstStyle/>
        <a:p>
          <a:r>
            <a:rPr lang="cy-GB" sz="1400" dirty="0"/>
            <a:t>Ac mae'n gynaliadwy, felly gellir ei ddefnyddio’n gyson. </a:t>
          </a:r>
          <a:endParaRPr lang="en-GB" sz="1400" dirty="0"/>
        </a:p>
      </dgm:t>
    </dgm:pt>
    <dgm:pt modelId="{FA7BAB3A-42FB-4420-B661-939B8C77AD2F}" type="parTrans" cxnId="{7D860CD4-8404-498A-A795-0DC2A6A929F8}">
      <dgm:prSet/>
      <dgm:spPr/>
      <dgm:t>
        <a:bodyPr/>
        <a:lstStyle/>
        <a:p>
          <a:endParaRPr lang="en-GB"/>
        </a:p>
      </dgm:t>
    </dgm:pt>
    <dgm:pt modelId="{108024B3-4B40-447D-928E-01E2BAE40F7D}">
      <dgm:prSet/>
      <dgm:spPr/>
      <dgm:t>
        <a:bodyPr/>
        <a:lstStyle/>
        <a:p>
          <a:endParaRPr lang="en-GB"/>
        </a:p>
      </dgm:t>
    </dgm:pt>
    <dgm:pt modelId="{9F87F05D-3FF2-4F28-963A-20F685677C37}" type="sibTrans" cxnId="{BD15A85B-D6DF-4141-B8B9-ED2318B73C1D}">
      <dgm:prSet/>
      <dgm:spPr/>
      <dgm:t>
        <a:bodyPr/>
        <a:lstStyle/>
        <a:p>
          <a:r>
            <a:rPr lang="cy-GB" dirty="0"/>
            <a:t>Gan fydd ffynonellau ynni adnewyddadwy yn para am byth</a:t>
          </a:r>
          <a:endParaRPr lang="en-GB" dirty="0"/>
        </a:p>
      </dgm:t>
    </dgm:pt>
    <dgm:pt modelId="{0576B8E5-8CCA-40B9-8464-1E661CC144FD}" type="parTrans" cxnId="{BD15A85B-D6DF-4141-B8B9-ED2318B73C1D}">
      <dgm:prSet/>
      <dgm:spPr/>
      <dgm:t>
        <a:bodyPr/>
        <a:lstStyle/>
        <a:p>
          <a:endParaRPr lang="en-GB"/>
        </a:p>
      </dgm:t>
    </dgm:pt>
    <dgm:pt modelId="{AD061486-E6CE-4F8A-AC07-327A50E4B079}">
      <dgm:prSet/>
      <dgm:spPr/>
      <dgm:t>
        <a:bodyPr/>
        <a:lstStyle/>
        <a:p>
          <a:endParaRPr lang="en-GB"/>
        </a:p>
      </dgm:t>
    </dgm:pt>
    <dgm:pt modelId="{A105CF7B-A0B7-4739-83CF-47E15C4A38C5}" type="sibTrans" cxnId="{A84B3989-ABB2-4066-AE01-33A761170E2E}">
      <dgm:prSet/>
      <dgm:spPr/>
      <dgm:t>
        <a:bodyPr/>
        <a:lstStyle/>
        <a:p>
          <a:r>
            <a:rPr lang="cy-GB" dirty="0"/>
            <a:t>Mae gan </a:t>
          </a:r>
          <a:r>
            <a:rPr lang="cy-GB" dirty="0" err="1"/>
            <a:t>Gymru’r</a:t>
          </a:r>
          <a:r>
            <a:rPr lang="cy-GB" dirty="0"/>
            <a:t> potensial i gael sicrwydd ynni drwy ynni adnewyddadwy. </a:t>
          </a:r>
          <a:endParaRPr lang="en-GB" dirty="0"/>
        </a:p>
      </dgm:t>
    </dgm:pt>
    <dgm:pt modelId="{86EB185F-02F4-47BD-9C67-837129DA3E86}" type="parTrans" cxnId="{A84B3989-ABB2-4066-AE01-33A761170E2E}">
      <dgm:prSet/>
      <dgm:spPr/>
      <dgm:t>
        <a:bodyPr/>
        <a:lstStyle/>
        <a:p>
          <a:endParaRPr lang="en-GB"/>
        </a:p>
      </dgm:t>
    </dgm:pt>
    <dgm:pt modelId="{BE57E80F-D403-4F63-9251-C43A57CFB3B8}" type="pres">
      <dgm:prSet presAssocID="{96E39354-6E83-48D4-95DF-FBF8D619C312}" presName="Name0" presStyleCnt="0">
        <dgm:presLayoutVars>
          <dgm:chMax/>
          <dgm:chPref/>
          <dgm:dir/>
          <dgm:animLvl val="lvl"/>
        </dgm:presLayoutVars>
      </dgm:prSet>
      <dgm:spPr/>
    </dgm:pt>
    <dgm:pt modelId="{7804BBEE-0D1F-4485-9B72-B855FBE8BE21}" type="pres">
      <dgm:prSet presAssocID="{6D659E89-A174-4EA1-AE83-C7CC0A490BA4}" presName="composite" presStyleCnt="0"/>
      <dgm:spPr/>
    </dgm:pt>
    <dgm:pt modelId="{1C73426C-5EBD-4EEA-9D10-7C67F9746FFB}" type="pres">
      <dgm:prSet presAssocID="{6D659E89-A174-4EA1-AE83-C7CC0A490BA4}" presName="Parent1" presStyleLbl="node1" presStyleIdx="0" presStyleCnt="10" custScaleX="138992" custLinFactNeighborY="1352">
        <dgm:presLayoutVars>
          <dgm:chMax val="1"/>
          <dgm:chPref val="1"/>
          <dgm:bulletEnabled val="1"/>
        </dgm:presLayoutVars>
      </dgm:prSet>
      <dgm:spPr/>
    </dgm:pt>
    <dgm:pt modelId="{E5459D1D-15E0-4CF2-AAA6-79AD53761331}" type="pres">
      <dgm:prSet presAssocID="{6D659E89-A174-4EA1-AE83-C7CC0A490BA4}" presName="Childtext1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D7A372D1-E283-41BC-A655-FA3A6D546C79}" type="pres">
      <dgm:prSet presAssocID="{6D659E89-A174-4EA1-AE83-C7CC0A490BA4}" presName="BalanceSpacing" presStyleCnt="0"/>
      <dgm:spPr/>
    </dgm:pt>
    <dgm:pt modelId="{7758D9D7-B56B-413F-A000-9FBEADB2DD87}" type="pres">
      <dgm:prSet presAssocID="{6D659E89-A174-4EA1-AE83-C7CC0A490BA4}" presName="BalanceSpacing1" presStyleCnt="0"/>
      <dgm:spPr/>
    </dgm:pt>
    <dgm:pt modelId="{3DA72F7D-CC83-46E2-A3C6-5A27659EF506}" type="pres">
      <dgm:prSet presAssocID="{237E319B-EA0D-49B2-BBF2-C65C3A1A16C0}" presName="Accent1Text" presStyleLbl="node1" presStyleIdx="1" presStyleCnt="10" custLinFactNeighborX="4818" custLinFactNeighborY="49442"/>
      <dgm:spPr/>
    </dgm:pt>
    <dgm:pt modelId="{F900768A-F88F-4A0E-A892-79211373576F}" type="pres">
      <dgm:prSet presAssocID="{237E319B-EA0D-49B2-BBF2-C65C3A1A16C0}" presName="spaceBetweenRectangles" presStyleCnt="0"/>
      <dgm:spPr/>
    </dgm:pt>
    <dgm:pt modelId="{2FD3E917-CB36-4204-BA79-DCA9BB1E6AFB}" type="pres">
      <dgm:prSet presAssocID="{431CA585-B597-4977-A6E2-6AF9A722C07D}" presName="composite" presStyleCnt="0"/>
      <dgm:spPr/>
    </dgm:pt>
    <dgm:pt modelId="{AB34E846-7376-45A5-BAFD-0CBEE0F9823B}" type="pres">
      <dgm:prSet presAssocID="{431CA585-B597-4977-A6E2-6AF9A722C07D}" presName="Parent1" presStyleLbl="node1" presStyleIdx="2" presStyleCnt="10" custScaleX="132931" custScaleY="136880" custLinFactNeighborX="-26699" custLinFactNeighborY="58666">
        <dgm:presLayoutVars>
          <dgm:chMax val="1"/>
          <dgm:chPref val="1"/>
          <dgm:bulletEnabled val="1"/>
        </dgm:presLayoutVars>
      </dgm:prSet>
      <dgm:spPr/>
    </dgm:pt>
    <dgm:pt modelId="{54141DD1-C136-4B1F-B8C6-59E41003D400}" type="pres">
      <dgm:prSet presAssocID="{431CA585-B597-4977-A6E2-6AF9A722C07D}" presName="Childtext1" presStyleLbl="revTx" presStyleIdx="1" presStyleCnt="5" custLinFactNeighborX="3717">
        <dgm:presLayoutVars>
          <dgm:chMax val="0"/>
          <dgm:chPref val="0"/>
          <dgm:bulletEnabled val="1"/>
        </dgm:presLayoutVars>
      </dgm:prSet>
      <dgm:spPr/>
    </dgm:pt>
    <dgm:pt modelId="{5E8384E2-4A2C-46E6-BE2E-282D9AFC436C}" type="pres">
      <dgm:prSet presAssocID="{431CA585-B597-4977-A6E2-6AF9A722C07D}" presName="BalanceSpacing" presStyleCnt="0"/>
      <dgm:spPr/>
    </dgm:pt>
    <dgm:pt modelId="{7D99E2B1-0DBC-4F70-A578-BEC8216C3013}" type="pres">
      <dgm:prSet presAssocID="{431CA585-B597-4977-A6E2-6AF9A722C07D}" presName="BalanceSpacing1" presStyleCnt="0"/>
      <dgm:spPr/>
    </dgm:pt>
    <dgm:pt modelId="{F65C2AD8-1A0A-4A23-85D3-DC365C370BB5}" type="pres">
      <dgm:prSet presAssocID="{041901EB-98C2-4543-B497-2DCC77320FD6}" presName="Accent1Text" presStyleLbl="node1" presStyleIdx="3" presStyleCnt="10" custScaleX="154572" custScaleY="159878" custLinFactNeighborX="15043" custLinFactNeighborY="57440"/>
      <dgm:spPr/>
    </dgm:pt>
    <dgm:pt modelId="{B342070F-F929-4C62-BCB6-DDD7C4BF6B17}" type="pres">
      <dgm:prSet presAssocID="{041901EB-98C2-4543-B497-2DCC77320FD6}" presName="spaceBetweenRectangles" presStyleCnt="0"/>
      <dgm:spPr/>
    </dgm:pt>
    <dgm:pt modelId="{662B36FB-1115-46DB-A80A-1AE5E667727F}" type="pres">
      <dgm:prSet presAssocID="{385EAC81-9961-4EB8-93A9-7250DBB2A119}" presName="composite" presStyleCnt="0"/>
      <dgm:spPr/>
    </dgm:pt>
    <dgm:pt modelId="{B8C0C6DB-05C8-4CB3-8095-4B9C309763FE}" type="pres">
      <dgm:prSet presAssocID="{385EAC81-9961-4EB8-93A9-7250DBB2A119}" presName="Parent1" presStyleLbl="node1" presStyleIdx="4" presStyleCnt="10" custScaleX="6279" custScaleY="65037" custLinFactX="52768" custLinFactNeighborX="100000" custLinFactNeighborY="1252">
        <dgm:presLayoutVars>
          <dgm:chMax val="1"/>
          <dgm:chPref val="1"/>
          <dgm:bulletEnabled val="1"/>
        </dgm:presLayoutVars>
      </dgm:prSet>
      <dgm:spPr/>
    </dgm:pt>
    <dgm:pt modelId="{65CF9FF6-677A-4A1C-AB3E-377FC8CDCD61}" type="pres">
      <dgm:prSet presAssocID="{385EAC81-9961-4EB8-93A9-7250DBB2A119}" presName="Childtext1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CABECA49-A30E-4DB4-B828-81626EFE8AF9}" type="pres">
      <dgm:prSet presAssocID="{385EAC81-9961-4EB8-93A9-7250DBB2A119}" presName="BalanceSpacing" presStyleCnt="0"/>
      <dgm:spPr/>
    </dgm:pt>
    <dgm:pt modelId="{BE5521FF-A319-4759-8A08-0F00132E07A9}" type="pres">
      <dgm:prSet presAssocID="{385EAC81-9961-4EB8-93A9-7250DBB2A119}" presName="BalanceSpacing1" presStyleCnt="0"/>
      <dgm:spPr/>
    </dgm:pt>
    <dgm:pt modelId="{C25EE03B-ACAC-4F43-9A61-F3698112154C}" type="pres">
      <dgm:prSet presAssocID="{CFC60DCC-4589-4DBA-9851-6748D9C07987}" presName="Accent1Text" presStyleLbl="node1" presStyleIdx="5" presStyleCnt="10" custScaleX="123832" custLinFactX="5290" custLinFactNeighborX="100000" custLinFactNeighborY="69769"/>
      <dgm:spPr/>
    </dgm:pt>
    <dgm:pt modelId="{9EB8C5C5-304C-4413-B2C2-549572016388}" type="pres">
      <dgm:prSet presAssocID="{CFC60DCC-4589-4DBA-9851-6748D9C07987}" presName="spaceBetweenRectangles" presStyleCnt="0"/>
      <dgm:spPr/>
    </dgm:pt>
    <dgm:pt modelId="{B4588B54-E305-4054-AD7E-436B8C1BE924}" type="pres">
      <dgm:prSet presAssocID="{108024B3-4B40-447D-928E-01E2BAE40F7D}" presName="composite" presStyleCnt="0"/>
      <dgm:spPr/>
    </dgm:pt>
    <dgm:pt modelId="{2B171BBB-6523-486C-BB5C-8E9EE673F2E6}" type="pres">
      <dgm:prSet presAssocID="{108024B3-4B40-447D-928E-01E2BAE40F7D}" presName="Parent1" presStyleLbl="node1" presStyleIdx="6" presStyleCnt="10" custScaleX="6279" custScaleY="65037" custLinFactX="52768" custLinFactNeighborX="100000" custLinFactNeighborY="1252">
        <dgm:presLayoutVars>
          <dgm:chMax val="1"/>
          <dgm:chPref val="1"/>
          <dgm:bulletEnabled val="1"/>
        </dgm:presLayoutVars>
      </dgm:prSet>
      <dgm:spPr/>
    </dgm:pt>
    <dgm:pt modelId="{18975F70-F9AC-4A20-97C9-3C2AC7585E65}" type="pres">
      <dgm:prSet presAssocID="{108024B3-4B40-447D-928E-01E2BAE40F7D}" presName="Childtext1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DC4129E0-2727-4D80-9C91-CCDB0BB43946}" type="pres">
      <dgm:prSet presAssocID="{108024B3-4B40-447D-928E-01E2BAE40F7D}" presName="BalanceSpacing" presStyleCnt="0"/>
      <dgm:spPr/>
    </dgm:pt>
    <dgm:pt modelId="{BA304A91-EC9E-4C8D-AEE6-AC5FA06EB94B}" type="pres">
      <dgm:prSet presAssocID="{108024B3-4B40-447D-928E-01E2BAE40F7D}" presName="BalanceSpacing1" presStyleCnt="0"/>
      <dgm:spPr/>
    </dgm:pt>
    <dgm:pt modelId="{00814921-24DC-4B5E-9371-A2F939FCC72F}" type="pres">
      <dgm:prSet presAssocID="{9F87F05D-3FF2-4F28-963A-20F685677C37}" presName="Accent1Text" presStyleLbl="node1" presStyleIdx="7" presStyleCnt="10" custLinFactX="-52383" custLinFactNeighborX="-100000" custLinFactNeighborY="37731"/>
      <dgm:spPr/>
    </dgm:pt>
    <dgm:pt modelId="{E0A1A9DC-A0CC-4CA9-8201-BC4235F8C1BB}" type="pres">
      <dgm:prSet presAssocID="{9F87F05D-3FF2-4F28-963A-20F685677C37}" presName="spaceBetweenRectangles" presStyleCnt="0"/>
      <dgm:spPr/>
    </dgm:pt>
    <dgm:pt modelId="{E9006626-903C-469B-9F3A-7C380272071F}" type="pres">
      <dgm:prSet presAssocID="{AD061486-E6CE-4F8A-AC07-327A50E4B079}" presName="composite" presStyleCnt="0"/>
      <dgm:spPr/>
    </dgm:pt>
    <dgm:pt modelId="{DF2C115A-65F8-47E7-8106-ED3DEAAA3848}" type="pres">
      <dgm:prSet presAssocID="{AD061486-E6CE-4F8A-AC07-327A50E4B079}" presName="Parent1" presStyleLbl="node1" presStyleIdx="8" presStyleCnt="10" custScaleX="6279" custScaleY="65037" custLinFactX="52768" custLinFactNeighborX="100000" custLinFactNeighborY="-478">
        <dgm:presLayoutVars>
          <dgm:chMax val="1"/>
          <dgm:chPref val="1"/>
          <dgm:bulletEnabled val="1"/>
        </dgm:presLayoutVars>
      </dgm:prSet>
      <dgm:spPr/>
    </dgm:pt>
    <dgm:pt modelId="{0E33538B-BF36-44DA-8E0D-3A9374D622A4}" type="pres">
      <dgm:prSet presAssocID="{AD061486-E6CE-4F8A-AC07-327A50E4B079}" presName="Childtext1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F8EDC5DF-4EA3-4FDF-A915-42461F39E7BE}" type="pres">
      <dgm:prSet presAssocID="{AD061486-E6CE-4F8A-AC07-327A50E4B079}" presName="BalanceSpacing" presStyleCnt="0"/>
      <dgm:spPr/>
    </dgm:pt>
    <dgm:pt modelId="{15DB2AF4-1117-489D-BA72-1B5B776A2F8C}" type="pres">
      <dgm:prSet presAssocID="{AD061486-E6CE-4F8A-AC07-327A50E4B079}" presName="BalanceSpacing1" presStyleCnt="0"/>
      <dgm:spPr/>
    </dgm:pt>
    <dgm:pt modelId="{EDD78303-DFA4-4753-BE33-18DF14E881E5}" type="pres">
      <dgm:prSet presAssocID="{A105CF7B-A0B7-4739-83CF-47E15C4A38C5}" presName="Accent1Text" presStyleLbl="node1" presStyleIdx="9" presStyleCnt="10" custLinFactX="100000" custLinFactNeighborX="113430" custLinFactNeighborY="-43867"/>
      <dgm:spPr/>
    </dgm:pt>
  </dgm:ptLst>
  <dgm:cxnLst>
    <dgm:cxn modelId="{EF62AD07-5D83-49E9-A02C-2CDCCD326A4F}" type="presOf" srcId="{237E319B-EA0D-49B2-BBF2-C65C3A1A16C0}" destId="{3DA72F7D-CC83-46E2-A3C6-5A27659EF506}" srcOrd="0" destOrd="0" presId="urn:microsoft.com/office/officeart/2008/layout/AlternatingHexagons"/>
    <dgm:cxn modelId="{F48B1928-6431-4077-9F54-40E05847CAA6}" type="presOf" srcId="{CFC60DCC-4589-4DBA-9851-6748D9C07987}" destId="{C25EE03B-ACAC-4F43-9A61-F3698112154C}" srcOrd="0" destOrd="0" presId="urn:microsoft.com/office/officeart/2008/layout/AlternatingHexagons"/>
    <dgm:cxn modelId="{91566930-10C0-4CC9-92BB-3F27FF4E6AAA}" type="presOf" srcId="{96E39354-6E83-48D4-95DF-FBF8D619C312}" destId="{BE57E80F-D403-4F63-9251-C43A57CFB3B8}" srcOrd="0" destOrd="0" presId="urn:microsoft.com/office/officeart/2008/layout/AlternatingHexagons"/>
    <dgm:cxn modelId="{EB516D3D-82AC-4DD3-B031-63325BBC4384}" srcId="{96E39354-6E83-48D4-95DF-FBF8D619C312}" destId="{6D659E89-A174-4EA1-AE83-C7CC0A490BA4}" srcOrd="0" destOrd="0" parTransId="{672A9D45-B88D-436B-A7CE-4164197AECAA}" sibTransId="{237E319B-EA0D-49B2-BBF2-C65C3A1A16C0}"/>
    <dgm:cxn modelId="{BD15A85B-D6DF-4141-B8B9-ED2318B73C1D}" srcId="{96E39354-6E83-48D4-95DF-FBF8D619C312}" destId="{108024B3-4B40-447D-928E-01E2BAE40F7D}" srcOrd="3" destOrd="0" parTransId="{0576B8E5-8CCA-40B9-8464-1E661CC144FD}" sibTransId="{9F87F05D-3FF2-4F28-963A-20F685677C37}"/>
    <dgm:cxn modelId="{18BC354D-991E-41C6-BF9E-26BA77B9982F}" srcId="{96E39354-6E83-48D4-95DF-FBF8D619C312}" destId="{431CA585-B597-4977-A6E2-6AF9A722C07D}" srcOrd="1" destOrd="0" parTransId="{F5EE621A-67C8-411F-9F46-176CBD9946A5}" sibTransId="{041901EB-98C2-4543-B497-2DCC77320FD6}"/>
    <dgm:cxn modelId="{3ACFC84D-A7AC-48CF-8262-57390B3E6CAD}" type="presOf" srcId="{6D659E89-A174-4EA1-AE83-C7CC0A490BA4}" destId="{1C73426C-5EBD-4EEA-9D10-7C67F9746FFB}" srcOrd="0" destOrd="0" presId="urn:microsoft.com/office/officeart/2008/layout/AlternatingHexagons"/>
    <dgm:cxn modelId="{9038BF80-2E89-4139-96F3-401CA2F498A0}" type="presOf" srcId="{108024B3-4B40-447D-928E-01E2BAE40F7D}" destId="{2B171BBB-6523-486C-BB5C-8E9EE673F2E6}" srcOrd="0" destOrd="0" presId="urn:microsoft.com/office/officeart/2008/layout/AlternatingHexagons"/>
    <dgm:cxn modelId="{B1A5D785-4D3F-4991-A1A5-ADA7CFC49C53}" type="presOf" srcId="{9F87F05D-3FF2-4F28-963A-20F685677C37}" destId="{00814921-24DC-4B5E-9371-A2F939FCC72F}" srcOrd="0" destOrd="0" presId="urn:microsoft.com/office/officeart/2008/layout/AlternatingHexagons"/>
    <dgm:cxn modelId="{A84B3989-ABB2-4066-AE01-33A761170E2E}" srcId="{96E39354-6E83-48D4-95DF-FBF8D619C312}" destId="{AD061486-E6CE-4F8A-AC07-327A50E4B079}" srcOrd="4" destOrd="0" parTransId="{86EB185F-02F4-47BD-9C67-837129DA3E86}" sibTransId="{A105CF7B-A0B7-4739-83CF-47E15C4A38C5}"/>
    <dgm:cxn modelId="{546C888F-A823-452B-BF02-10F87278855B}" type="presOf" srcId="{A105CF7B-A0B7-4739-83CF-47E15C4A38C5}" destId="{EDD78303-DFA4-4753-BE33-18DF14E881E5}" srcOrd="0" destOrd="0" presId="urn:microsoft.com/office/officeart/2008/layout/AlternatingHexagons"/>
    <dgm:cxn modelId="{282D8591-50FD-4260-ADED-269F5884E251}" type="presOf" srcId="{385EAC81-9961-4EB8-93A9-7250DBB2A119}" destId="{B8C0C6DB-05C8-4CB3-8095-4B9C309763FE}" srcOrd="0" destOrd="0" presId="urn:microsoft.com/office/officeart/2008/layout/AlternatingHexagons"/>
    <dgm:cxn modelId="{12B950C3-DFCC-447F-9262-C6C40FFDBFC9}" type="presOf" srcId="{AD061486-E6CE-4F8A-AC07-327A50E4B079}" destId="{DF2C115A-65F8-47E7-8106-ED3DEAAA3848}" srcOrd="0" destOrd="0" presId="urn:microsoft.com/office/officeart/2008/layout/AlternatingHexagons"/>
    <dgm:cxn modelId="{7D5FB8D3-C857-4A94-86BB-6D9A814B8A5C}" type="presOf" srcId="{431CA585-B597-4977-A6E2-6AF9A722C07D}" destId="{AB34E846-7376-45A5-BAFD-0CBEE0F9823B}" srcOrd="0" destOrd="0" presId="urn:microsoft.com/office/officeart/2008/layout/AlternatingHexagons"/>
    <dgm:cxn modelId="{7D860CD4-8404-498A-A795-0DC2A6A929F8}" srcId="{96E39354-6E83-48D4-95DF-FBF8D619C312}" destId="{385EAC81-9961-4EB8-93A9-7250DBB2A119}" srcOrd="2" destOrd="0" parTransId="{FA7BAB3A-42FB-4420-B661-939B8C77AD2F}" sibTransId="{CFC60DCC-4589-4DBA-9851-6748D9C07987}"/>
    <dgm:cxn modelId="{366036F8-DCCE-40FF-AC1F-75AB3FACEE5D}" type="presOf" srcId="{041901EB-98C2-4543-B497-2DCC77320FD6}" destId="{F65C2AD8-1A0A-4A23-85D3-DC365C370BB5}" srcOrd="0" destOrd="0" presId="urn:microsoft.com/office/officeart/2008/layout/AlternatingHexagons"/>
    <dgm:cxn modelId="{52BEDD62-C9DB-48F1-9B50-3BB8CB8E43C4}" type="presParOf" srcId="{BE57E80F-D403-4F63-9251-C43A57CFB3B8}" destId="{7804BBEE-0D1F-4485-9B72-B855FBE8BE21}" srcOrd="0" destOrd="0" presId="urn:microsoft.com/office/officeart/2008/layout/AlternatingHexagons"/>
    <dgm:cxn modelId="{D12A332A-689F-4C69-9029-2CC94C8D563C}" type="presParOf" srcId="{7804BBEE-0D1F-4485-9B72-B855FBE8BE21}" destId="{1C73426C-5EBD-4EEA-9D10-7C67F9746FFB}" srcOrd="0" destOrd="0" presId="urn:microsoft.com/office/officeart/2008/layout/AlternatingHexagons"/>
    <dgm:cxn modelId="{E42007D2-B12C-4590-9442-F9AE1CF4B322}" type="presParOf" srcId="{7804BBEE-0D1F-4485-9B72-B855FBE8BE21}" destId="{E5459D1D-15E0-4CF2-AAA6-79AD53761331}" srcOrd="1" destOrd="0" presId="urn:microsoft.com/office/officeart/2008/layout/AlternatingHexagons"/>
    <dgm:cxn modelId="{3BFCCFFA-0351-4F8D-AD08-AEE41E93F530}" type="presParOf" srcId="{7804BBEE-0D1F-4485-9B72-B855FBE8BE21}" destId="{D7A372D1-E283-41BC-A655-FA3A6D546C79}" srcOrd="2" destOrd="0" presId="urn:microsoft.com/office/officeart/2008/layout/AlternatingHexagons"/>
    <dgm:cxn modelId="{328D443E-62CD-424B-AC0D-80AD588FE48A}" type="presParOf" srcId="{7804BBEE-0D1F-4485-9B72-B855FBE8BE21}" destId="{7758D9D7-B56B-413F-A000-9FBEADB2DD87}" srcOrd="3" destOrd="0" presId="urn:microsoft.com/office/officeart/2008/layout/AlternatingHexagons"/>
    <dgm:cxn modelId="{91982934-2E6F-4724-9C0E-5EE911A51710}" type="presParOf" srcId="{7804BBEE-0D1F-4485-9B72-B855FBE8BE21}" destId="{3DA72F7D-CC83-46E2-A3C6-5A27659EF506}" srcOrd="4" destOrd="0" presId="urn:microsoft.com/office/officeart/2008/layout/AlternatingHexagons"/>
    <dgm:cxn modelId="{A9300B9C-676F-4C60-921E-300F900D6BE5}" type="presParOf" srcId="{BE57E80F-D403-4F63-9251-C43A57CFB3B8}" destId="{F900768A-F88F-4A0E-A892-79211373576F}" srcOrd="1" destOrd="0" presId="urn:microsoft.com/office/officeart/2008/layout/AlternatingHexagons"/>
    <dgm:cxn modelId="{FFE41369-B0DD-4D36-9C60-4296E3C5CCD7}" type="presParOf" srcId="{BE57E80F-D403-4F63-9251-C43A57CFB3B8}" destId="{2FD3E917-CB36-4204-BA79-DCA9BB1E6AFB}" srcOrd="2" destOrd="0" presId="urn:microsoft.com/office/officeart/2008/layout/AlternatingHexagons"/>
    <dgm:cxn modelId="{E254A3C5-6E9E-48E2-92AB-B03E4FDFEC76}" type="presParOf" srcId="{2FD3E917-CB36-4204-BA79-DCA9BB1E6AFB}" destId="{AB34E846-7376-45A5-BAFD-0CBEE0F9823B}" srcOrd="0" destOrd="0" presId="urn:microsoft.com/office/officeart/2008/layout/AlternatingHexagons"/>
    <dgm:cxn modelId="{2D698B0E-0B8B-4D46-B1BF-7C81A52C820B}" type="presParOf" srcId="{2FD3E917-CB36-4204-BA79-DCA9BB1E6AFB}" destId="{54141DD1-C136-4B1F-B8C6-59E41003D400}" srcOrd="1" destOrd="0" presId="urn:microsoft.com/office/officeart/2008/layout/AlternatingHexagons"/>
    <dgm:cxn modelId="{180F3860-1EB3-496E-AF2B-42C5957E5606}" type="presParOf" srcId="{2FD3E917-CB36-4204-BA79-DCA9BB1E6AFB}" destId="{5E8384E2-4A2C-46E6-BE2E-282D9AFC436C}" srcOrd="2" destOrd="0" presId="urn:microsoft.com/office/officeart/2008/layout/AlternatingHexagons"/>
    <dgm:cxn modelId="{096B18EB-5A44-49EF-AA5A-8B77722ECC59}" type="presParOf" srcId="{2FD3E917-CB36-4204-BA79-DCA9BB1E6AFB}" destId="{7D99E2B1-0DBC-4F70-A578-BEC8216C3013}" srcOrd="3" destOrd="0" presId="urn:microsoft.com/office/officeart/2008/layout/AlternatingHexagons"/>
    <dgm:cxn modelId="{3828D083-7994-4C73-A288-F3C8A29B52BD}" type="presParOf" srcId="{2FD3E917-CB36-4204-BA79-DCA9BB1E6AFB}" destId="{F65C2AD8-1A0A-4A23-85D3-DC365C370BB5}" srcOrd="4" destOrd="0" presId="urn:microsoft.com/office/officeart/2008/layout/AlternatingHexagons"/>
    <dgm:cxn modelId="{AA77343F-6CDF-48C1-9B2A-A8C794838A40}" type="presParOf" srcId="{BE57E80F-D403-4F63-9251-C43A57CFB3B8}" destId="{B342070F-F929-4C62-BCB6-DDD7C4BF6B17}" srcOrd="3" destOrd="0" presId="urn:microsoft.com/office/officeart/2008/layout/AlternatingHexagons"/>
    <dgm:cxn modelId="{9AAD55C4-4E89-44B7-956B-41AEE9CCA32B}" type="presParOf" srcId="{BE57E80F-D403-4F63-9251-C43A57CFB3B8}" destId="{662B36FB-1115-46DB-A80A-1AE5E667727F}" srcOrd="4" destOrd="0" presId="urn:microsoft.com/office/officeart/2008/layout/AlternatingHexagons"/>
    <dgm:cxn modelId="{A2D3BAC8-6275-4A84-BFEF-1F0E7F34148E}" type="presParOf" srcId="{662B36FB-1115-46DB-A80A-1AE5E667727F}" destId="{B8C0C6DB-05C8-4CB3-8095-4B9C309763FE}" srcOrd="0" destOrd="0" presId="urn:microsoft.com/office/officeart/2008/layout/AlternatingHexagons"/>
    <dgm:cxn modelId="{9E6B1381-9DB0-4148-BB7A-B8BBC3D3ED5B}" type="presParOf" srcId="{662B36FB-1115-46DB-A80A-1AE5E667727F}" destId="{65CF9FF6-677A-4A1C-AB3E-377FC8CDCD61}" srcOrd="1" destOrd="0" presId="urn:microsoft.com/office/officeart/2008/layout/AlternatingHexagons"/>
    <dgm:cxn modelId="{03B6925D-3E37-4594-BBD2-B0242915559D}" type="presParOf" srcId="{662B36FB-1115-46DB-A80A-1AE5E667727F}" destId="{CABECA49-A30E-4DB4-B828-81626EFE8AF9}" srcOrd="2" destOrd="0" presId="urn:microsoft.com/office/officeart/2008/layout/AlternatingHexagons"/>
    <dgm:cxn modelId="{CB705CAE-D1F4-4620-82E3-16F2CAEF5E39}" type="presParOf" srcId="{662B36FB-1115-46DB-A80A-1AE5E667727F}" destId="{BE5521FF-A319-4759-8A08-0F00132E07A9}" srcOrd="3" destOrd="0" presId="urn:microsoft.com/office/officeart/2008/layout/AlternatingHexagons"/>
    <dgm:cxn modelId="{8F8122CD-FC36-498E-823F-AA7456A66886}" type="presParOf" srcId="{662B36FB-1115-46DB-A80A-1AE5E667727F}" destId="{C25EE03B-ACAC-4F43-9A61-F3698112154C}" srcOrd="4" destOrd="0" presId="urn:microsoft.com/office/officeart/2008/layout/AlternatingHexagons"/>
    <dgm:cxn modelId="{E3448D02-7E19-4309-AE92-DEE3DA481ADF}" type="presParOf" srcId="{BE57E80F-D403-4F63-9251-C43A57CFB3B8}" destId="{9EB8C5C5-304C-4413-B2C2-549572016388}" srcOrd="5" destOrd="0" presId="urn:microsoft.com/office/officeart/2008/layout/AlternatingHexagons"/>
    <dgm:cxn modelId="{2CB96A45-F906-4680-B1EA-5562E4AEE742}" type="presParOf" srcId="{BE57E80F-D403-4F63-9251-C43A57CFB3B8}" destId="{B4588B54-E305-4054-AD7E-436B8C1BE924}" srcOrd="6" destOrd="0" presId="urn:microsoft.com/office/officeart/2008/layout/AlternatingHexagons"/>
    <dgm:cxn modelId="{7FD340E0-CD3E-4437-A635-3A0B6933C0FB}" type="presParOf" srcId="{B4588B54-E305-4054-AD7E-436B8C1BE924}" destId="{2B171BBB-6523-486C-BB5C-8E9EE673F2E6}" srcOrd="0" destOrd="0" presId="urn:microsoft.com/office/officeart/2008/layout/AlternatingHexagons"/>
    <dgm:cxn modelId="{DD9FE5D1-481C-4565-BE85-01F6031A43A2}" type="presParOf" srcId="{B4588B54-E305-4054-AD7E-436B8C1BE924}" destId="{18975F70-F9AC-4A20-97C9-3C2AC7585E65}" srcOrd="1" destOrd="0" presId="urn:microsoft.com/office/officeart/2008/layout/AlternatingHexagons"/>
    <dgm:cxn modelId="{656E3207-E960-4E75-9772-88F57C926DF2}" type="presParOf" srcId="{B4588B54-E305-4054-AD7E-436B8C1BE924}" destId="{DC4129E0-2727-4D80-9C91-CCDB0BB43946}" srcOrd="2" destOrd="0" presId="urn:microsoft.com/office/officeart/2008/layout/AlternatingHexagons"/>
    <dgm:cxn modelId="{8E7835C2-CAC2-4A47-A8C0-0B49754D8C21}" type="presParOf" srcId="{B4588B54-E305-4054-AD7E-436B8C1BE924}" destId="{BA304A91-EC9E-4C8D-AEE6-AC5FA06EB94B}" srcOrd="3" destOrd="0" presId="urn:microsoft.com/office/officeart/2008/layout/AlternatingHexagons"/>
    <dgm:cxn modelId="{DBAC21A1-F81D-404B-BEB6-A7B25ECE4B25}" type="presParOf" srcId="{B4588B54-E305-4054-AD7E-436B8C1BE924}" destId="{00814921-24DC-4B5E-9371-A2F939FCC72F}" srcOrd="4" destOrd="0" presId="urn:microsoft.com/office/officeart/2008/layout/AlternatingHexagons"/>
    <dgm:cxn modelId="{496C369E-7570-4FA9-B55F-11C233E3CE27}" type="presParOf" srcId="{BE57E80F-D403-4F63-9251-C43A57CFB3B8}" destId="{E0A1A9DC-A0CC-4CA9-8201-BC4235F8C1BB}" srcOrd="7" destOrd="0" presId="urn:microsoft.com/office/officeart/2008/layout/AlternatingHexagons"/>
    <dgm:cxn modelId="{2CF63794-38BE-4497-9ED9-CEE827D54BCF}" type="presParOf" srcId="{BE57E80F-D403-4F63-9251-C43A57CFB3B8}" destId="{E9006626-903C-469B-9F3A-7C380272071F}" srcOrd="8" destOrd="0" presId="urn:microsoft.com/office/officeart/2008/layout/AlternatingHexagons"/>
    <dgm:cxn modelId="{24295462-5365-42B1-98BD-5D53267B7297}" type="presParOf" srcId="{E9006626-903C-469B-9F3A-7C380272071F}" destId="{DF2C115A-65F8-47E7-8106-ED3DEAAA3848}" srcOrd="0" destOrd="0" presId="urn:microsoft.com/office/officeart/2008/layout/AlternatingHexagons"/>
    <dgm:cxn modelId="{3AF9CA0E-E470-4E49-B441-CBC4BC6CE682}" type="presParOf" srcId="{E9006626-903C-469B-9F3A-7C380272071F}" destId="{0E33538B-BF36-44DA-8E0D-3A9374D622A4}" srcOrd="1" destOrd="0" presId="urn:microsoft.com/office/officeart/2008/layout/AlternatingHexagons"/>
    <dgm:cxn modelId="{271DA1E8-E5F4-4432-8224-7C94B3D24A9D}" type="presParOf" srcId="{E9006626-903C-469B-9F3A-7C380272071F}" destId="{F8EDC5DF-4EA3-4FDF-A915-42461F39E7BE}" srcOrd="2" destOrd="0" presId="urn:microsoft.com/office/officeart/2008/layout/AlternatingHexagons"/>
    <dgm:cxn modelId="{931BE6F0-7E5B-4342-8BBB-2DE46DAB3DCA}" type="presParOf" srcId="{E9006626-903C-469B-9F3A-7C380272071F}" destId="{15DB2AF4-1117-489D-BA72-1B5B776A2F8C}" srcOrd="3" destOrd="0" presId="urn:microsoft.com/office/officeart/2008/layout/AlternatingHexagons"/>
    <dgm:cxn modelId="{13028923-59DC-407A-92FE-650E7C1B17D5}" type="presParOf" srcId="{E9006626-903C-469B-9F3A-7C380272071F}" destId="{EDD78303-DFA4-4753-BE33-18DF14E881E5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7FE61-DBB3-49CD-B673-40DA110DC8DB}">
      <dsp:nvSpPr>
        <dsp:cNvPr id="0" name=""/>
        <dsp:cNvSpPr/>
      </dsp:nvSpPr>
      <dsp:spPr>
        <a:xfrm>
          <a:off x="1747800" y="407356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4A34D-B468-4341-88D3-3BD2EBEB9B4F}">
      <dsp:nvSpPr>
        <dsp:cNvPr id="0" name=""/>
        <dsp:cNvSpPr/>
      </dsp:nvSpPr>
      <dsp:spPr>
        <a:xfrm>
          <a:off x="577900" y="2524901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700" kern="1200" dirty="0"/>
            <a:t>Deall gwahanol ffynonellau ynni, ynni adnewyddadwy yn erbyn ynni anadnewyddadwy a’r gwahanol effeithiau ar y blaned. </a:t>
          </a:r>
          <a:endParaRPr lang="en-US" sz="1700" kern="1200" dirty="0"/>
        </a:p>
      </dsp:txBody>
      <dsp:txXfrm>
        <a:off x="577900" y="2524901"/>
        <a:ext cx="4320000" cy="720000"/>
      </dsp:txXfrm>
    </dsp:sp>
    <dsp:sp modelId="{AAAA5961-EB33-4A67-B352-0EF813F92F94}">
      <dsp:nvSpPr>
        <dsp:cNvPr id="0" name=""/>
        <dsp:cNvSpPr/>
      </dsp:nvSpPr>
      <dsp:spPr>
        <a:xfrm>
          <a:off x="6823800" y="407356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8F00B-1CCC-4B97-A9F1-3451326AAB7D}">
      <dsp:nvSpPr>
        <dsp:cNvPr id="0" name=""/>
        <dsp:cNvSpPr/>
      </dsp:nvSpPr>
      <dsp:spPr>
        <a:xfrm>
          <a:off x="5540371" y="2524901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700" kern="1200" dirty="0"/>
            <a:t>Tra hefyd yn deall sut i fod yn effeithlon o ran ynni yn yr ysgol / cartref a sut i weithredu. </a:t>
          </a:r>
          <a:r>
            <a:rPr lang="en-US" sz="1700" kern="1200" dirty="0"/>
            <a:t> </a:t>
          </a:r>
        </a:p>
      </dsp:txBody>
      <dsp:txXfrm>
        <a:off x="5540371" y="2524901"/>
        <a:ext cx="432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3426C-5EBD-4EEA-9D10-7C67F9746FFB}">
      <dsp:nvSpPr>
        <dsp:cNvPr id="0" name=""/>
        <dsp:cNvSpPr/>
      </dsp:nvSpPr>
      <dsp:spPr>
        <a:xfrm rot="5400000">
          <a:off x="4338279" y="-126535"/>
          <a:ext cx="1397363" cy="1689734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400" kern="1200" dirty="0"/>
            <a:t>Mae nwyon tŷ gwydr yn gwresogi'r atmosffer. </a:t>
          </a:r>
          <a:endParaRPr lang="en-GB" sz="1400" kern="1200" dirty="0"/>
        </a:p>
      </dsp:txBody>
      <dsp:txXfrm rot="-5400000">
        <a:off x="4473716" y="252544"/>
        <a:ext cx="1126490" cy="931575"/>
      </dsp:txXfrm>
    </dsp:sp>
    <dsp:sp modelId="{E5459D1D-15E0-4CF2-AAA6-79AD53761331}">
      <dsp:nvSpPr>
        <dsp:cNvPr id="0" name=""/>
        <dsp:cNvSpPr/>
      </dsp:nvSpPr>
      <dsp:spPr>
        <a:xfrm>
          <a:off x="5681705" y="280230"/>
          <a:ext cx="1559457" cy="83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72F7D-CC83-46E2-A3C6-5A27659EF506}">
      <dsp:nvSpPr>
        <dsp:cNvPr id="0" name=""/>
        <dsp:cNvSpPr/>
      </dsp:nvSpPr>
      <dsp:spPr>
        <a:xfrm rot="5400000">
          <a:off x="3083890" y="782470"/>
          <a:ext cx="1397363" cy="121570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alibri" panose="020F0502020204030204" pitchFamily="34" charset="0"/>
            <a:buNone/>
          </a:pPr>
          <a:r>
            <a:rPr lang="cy-GB" sz="900" kern="1200" dirty="0"/>
            <a:t>Mae llosgi tanwydd ffosil i ddarparu trydan / gwres yn cynhyrchu nwyon tŷ gwydr. </a:t>
          </a:r>
          <a:endParaRPr lang="en-GB" sz="900" kern="1200" dirty="0"/>
        </a:p>
      </dsp:txBody>
      <dsp:txXfrm rot="-5400000">
        <a:off x="3364166" y="909398"/>
        <a:ext cx="836810" cy="961851"/>
      </dsp:txXfrm>
    </dsp:sp>
    <dsp:sp modelId="{AB34E846-7376-45A5-BAFD-0CBEE0F9823B}">
      <dsp:nvSpPr>
        <dsp:cNvPr id="0" name=""/>
        <dsp:cNvSpPr/>
      </dsp:nvSpPr>
      <dsp:spPr>
        <a:xfrm rot="5400000">
          <a:off x="3097028" y="2315630"/>
          <a:ext cx="1912710" cy="161605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2177976"/>
            <a:satOff val="-9062"/>
            <a:lumOff val="21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400" kern="1200" dirty="0"/>
            <a:t>Mae'r gwres hwn yn codi tymheredd y byd. Mae hyn yn cynyddu effeithiau newid hinsawdd.</a:t>
          </a:r>
          <a:endParaRPr lang="en-GB" sz="1400" kern="1200" dirty="0"/>
        </a:p>
      </dsp:txBody>
      <dsp:txXfrm rot="-5400000">
        <a:off x="3493812" y="2461363"/>
        <a:ext cx="1119142" cy="1324584"/>
      </dsp:txXfrm>
    </dsp:sp>
    <dsp:sp modelId="{54141DD1-C136-4B1F-B8C6-59E41003D400}">
      <dsp:nvSpPr>
        <dsp:cNvPr id="0" name=""/>
        <dsp:cNvSpPr/>
      </dsp:nvSpPr>
      <dsp:spPr>
        <a:xfrm>
          <a:off x="2266749" y="1884668"/>
          <a:ext cx="1509152" cy="83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5C2AD8-1A0A-4A23-85D3-DC365C370BB5}">
      <dsp:nvSpPr>
        <dsp:cNvPr id="0" name=""/>
        <dsp:cNvSpPr/>
      </dsp:nvSpPr>
      <dsp:spPr>
        <a:xfrm rot="5400000">
          <a:off x="4756768" y="2166952"/>
          <a:ext cx="2234076" cy="187914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400" kern="1200" dirty="0"/>
            <a:t>Fodd bynnag, nid yw ynni adnewyddadwy yn cynhyrchu nwyon tŷ gwydr. </a:t>
          </a:r>
          <a:endParaRPr lang="en-GB" sz="1400" kern="1200" dirty="0"/>
        </a:p>
      </dsp:txBody>
      <dsp:txXfrm rot="-5400000">
        <a:off x="5222546" y="2332253"/>
        <a:ext cx="1302519" cy="1548540"/>
      </dsp:txXfrm>
    </dsp:sp>
    <dsp:sp modelId="{B8C0C6DB-05C8-4CB3-8095-4B9C309763FE}">
      <dsp:nvSpPr>
        <dsp:cNvPr id="0" name=""/>
        <dsp:cNvSpPr/>
      </dsp:nvSpPr>
      <dsp:spPr>
        <a:xfrm rot="5400000">
          <a:off x="6439769" y="3887644"/>
          <a:ext cx="908803" cy="76334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 rot="-5400000">
        <a:off x="6862898" y="3553505"/>
        <a:ext cx="62544" cy="744613"/>
      </dsp:txXfrm>
    </dsp:sp>
    <dsp:sp modelId="{65CF9FF6-677A-4A1C-AB3E-377FC8CDCD61}">
      <dsp:nvSpPr>
        <dsp:cNvPr id="0" name=""/>
        <dsp:cNvSpPr/>
      </dsp:nvSpPr>
      <dsp:spPr>
        <a:xfrm>
          <a:off x="5681705" y="3489107"/>
          <a:ext cx="1559457" cy="83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EE03B-ACAC-4F43-9A61-F3698112154C}">
      <dsp:nvSpPr>
        <dsp:cNvPr id="0" name=""/>
        <dsp:cNvSpPr/>
      </dsp:nvSpPr>
      <dsp:spPr>
        <a:xfrm rot="5400000">
          <a:off x="4305334" y="4130526"/>
          <a:ext cx="1397363" cy="1505433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5444940"/>
            <a:satOff val="-22654"/>
            <a:lumOff val="53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400" kern="1200" dirty="0"/>
            <a:t>Ac mae'n gynaliadwy, felly gellir ei ddefnyddio’n gyson. </a:t>
          </a:r>
          <a:endParaRPr lang="en-GB" sz="1400" kern="1200" dirty="0"/>
        </a:p>
      </dsp:txBody>
      <dsp:txXfrm rot="-5400000">
        <a:off x="4502205" y="4417455"/>
        <a:ext cx="1003622" cy="931575"/>
      </dsp:txXfrm>
    </dsp:sp>
    <dsp:sp modelId="{2B171BBB-6523-486C-BB5C-8E9EE673F2E6}">
      <dsp:nvSpPr>
        <dsp:cNvPr id="0" name=""/>
        <dsp:cNvSpPr/>
      </dsp:nvSpPr>
      <dsp:spPr>
        <a:xfrm rot="5400000">
          <a:off x="5780773" y="5073726"/>
          <a:ext cx="908803" cy="76334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400" kern="1200"/>
        </a:p>
      </dsp:txBody>
      <dsp:txXfrm rot="-5400000">
        <a:off x="6203902" y="4739587"/>
        <a:ext cx="62544" cy="744613"/>
      </dsp:txXfrm>
    </dsp:sp>
    <dsp:sp modelId="{18975F70-F9AC-4A20-97C9-3C2AC7585E65}">
      <dsp:nvSpPr>
        <dsp:cNvPr id="0" name=""/>
        <dsp:cNvSpPr/>
      </dsp:nvSpPr>
      <dsp:spPr>
        <a:xfrm>
          <a:off x="2210654" y="4675189"/>
          <a:ext cx="1509152" cy="83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814921-24DC-4B5E-9371-A2F939FCC72F}">
      <dsp:nvSpPr>
        <dsp:cNvPr id="0" name=""/>
        <dsp:cNvSpPr/>
      </dsp:nvSpPr>
      <dsp:spPr>
        <a:xfrm rot="5400000">
          <a:off x="3139716" y="5013784"/>
          <a:ext cx="1397363" cy="121570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7622915"/>
            <a:satOff val="-31715"/>
            <a:lumOff val="74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000" kern="1200" dirty="0"/>
            <a:t>Gan fydd ffynonellau ynni adnewyddadwy yn para am byth</a:t>
          </a:r>
          <a:endParaRPr lang="en-GB" sz="1000" kern="1200" dirty="0"/>
        </a:p>
      </dsp:txBody>
      <dsp:txXfrm rot="-5400000">
        <a:off x="3419992" y="5140712"/>
        <a:ext cx="836810" cy="961851"/>
      </dsp:txXfrm>
    </dsp:sp>
    <dsp:sp modelId="{DF2C115A-65F8-47E7-8106-ED3DEAAA3848}">
      <dsp:nvSpPr>
        <dsp:cNvPr id="0" name=""/>
        <dsp:cNvSpPr/>
      </dsp:nvSpPr>
      <dsp:spPr>
        <a:xfrm rot="5400000">
          <a:off x="6439769" y="6235634"/>
          <a:ext cx="908803" cy="76334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8711903"/>
            <a:satOff val="-36246"/>
            <a:lumOff val="85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400" kern="1200"/>
        </a:p>
      </dsp:txBody>
      <dsp:txXfrm rot="-5400000">
        <a:off x="6862898" y="5901495"/>
        <a:ext cx="62544" cy="744613"/>
      </dsp:txXfrm>
    </dsp:sp>
    <dsp:sp modelId="{0E33538B-BF36-44DA-8E0D-3A9374D622A4}">
      <dsp:nvSpPr>
        <dsp:cNvPr id="0" name=""/>
        <dsp:cNvSpPr/>
      </dsp:nvSpPr>
      <dsp:spPr>
        <a:xfrm>
          <a:off x="5681705" y="5861271"/>
          <a:ext cx="1559457" cy="838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D78303-DFA4-4753-BE33-18DF14E881E5}">
      <dsp:nvSpPr>
        <dsp:cNvPr id="0" name=""/>
        <dsp:cNvSpPr/>
      </dsp:nvSpPr>
      <dsp:spPr>
        <a:xfrm rot="5400000">
          <a:off x="5619998" y="5059646"/>
          <a:ext cx="1397363" cy="121570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900" kern="1200" dirty="0"/>
            <a:t>Mae gan </a:t>
          </a:r>
          <a:r>
            <a:rPr lang="cy-GB" sz="900" kern="1200" dirty="0" err="1"/>
            <a:t>Gymru’r</a:t>
          </a:r>
          <a:r>
            <a:rPr lang="cy-GB" sz="900" kern="1200" dirty="0"/>
            <a:t> potensial i gael sicrwydd ynni drwy ynni adnewyddadwy. </a:t>
          </a:r>
          <a:endParaRPr lang="en-GB" sz="900" kern="1200" dirty="0"/>
        </a:p>
      </dsp:txBody>
      <dsp:txXfrm rot="-5400000">
        <a:off x="5900274" y="5186574"/>
        <a:ext cx="836810" cy="961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00768-EC6E-45DB-B6D6-3927EFDA2A09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63051-94C3-496A-B17F-6D8BAF6A34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31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6wwxnb/articles/ztxwqty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4xKThjcKa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guides/zd4bcj6/revision/3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Bwyd, olew, glo, nwy, petrol, tyweirch a phren.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Tonnau, llanw, gwynt, dŵr sy’n disgyn, golau, geothermol, niwclear.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092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Fideo ar wahân ar effeithlonrwydd ynni a allai fod o fudd i CA4 - </a:t>
            </a:r>
            <a:r>
              <a:rPr lang="en-GB" dirty="0"/>
              <a:t>https://www.youtube.com/watch?v=D11iFUw_ImU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608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Gofynnwch i’r dysgwyr wylio’r fideo a chanfod y gwahanol ffyrdd y gall yr ysgol fod yn fwy effeithlon o ran ynni. </a:t>
            </a:r>
            <a:r>
              <a:rPr lang="cy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Stopiwch y fideo ar 3:15 munud.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Atebion a awgrymir: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Cau ffenestri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Diffodd tapiau pan nad ydynt yn cael eu defnyddio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Diffodd goleuadau pan nad ydynt yn cael eu defnyddio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Gwneud yn siŵr bod yr ysgol yn defnyddio goleuadau LED yn hytrach na bylbiau arferol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Cadw tymheredd yr ystafell ar oddeutu 18 - 20 gradd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Gofalu nad yw rheiddiaduron yn cael eu gorchuddio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Diffodd offer nad ydynt yn cael eu defnyddio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Cerdded, beicio, mynd ar sgwter, bws, trên i’r ysgol - yn hytrach na defnyddio car preifat.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892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867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gamau gweithredu effeithlonrwydd ynni ydych chi’n eu cymryd fel dosbarth?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619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Atebion yn y fideo a ddarparwyd: </a:t>
            </a:r>
            <a:r>
              <a:rPr lang="cy-GB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https://www.bbc.co.uk/bitesize/topics/z6wwxnb/articles/ztxwqty</a:t>
            </a: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Awgrym: Map meddwl ar y bwrdd gwyn cyn gwylio'r fideo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Glo, Nwy ac olew - Tanwydd ffosil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Wedi datblygu dros filiynau o flynyddoedd sy’n golygu eu bod yn ffynhonnell danwydd anadnewyddadwy. Anghynaladwy gan eu bod yn disbyddu’n gyflym.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Yn rhyddhau nwyon tŷ gwydr i’r atmosffer gan achosi’r effaith tŷ gwydr.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614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Atebion yn y fideo hon  </a:t>
            </a:r>
            <a:r>
              <a:rPr lang="en-GB" sz="2800" dirty="0">
                <a:hlinkClick r:id="rId3"/>
              </a:rPr>
              <a:t>Renewable Energy 101 - YouTube</a:t>
            </a: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Awgrym: Map meddwl ar y bwrdd gwyn cyn gwylio'r fideo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None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Gellir eu hailgyflenwi o fewn oes bodau dynol, sy'n golygu na fyddant yn dod i ben, nid yw hynny’n wir am Ynni Anadnewyddadwy (Tanwyddau Ffosil).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None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Solar, Gwynt, Ynni Dŵr, Biomas, Llanw, Geothermol.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None/>
            </a:pPr>
            <a:endParaRPr lang="cy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None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Ffynhonnell ynni glân, nid yw'n cynhyrchu allyriadau tŷ gwydr yn uniongyrchol.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979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adroddiad diweddaraf cymysgedd defnydd ynni Cymru yn defnyddio data o 2023.</a:t>
            </a:r>
            <a:b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gan Gymru darged hinsawdd i gyflawni 70% o’i galw am drydan trwy ffynonellau ynni adnewyddadwy Cymreig erbyn 2030, drwy edrych ar y data hwn a ydych chi’n meddwl bod hyn yn gyraeddadwy?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82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457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Mae gan yr Haul egni golau sy'n teithio i'r Ddaear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Nid yw'r tymheredd yn newid faint o ynni a gynhyrchir gan banel solar; dim ond cryfder golau'r haul sy'n gwneud gwahaniaeth.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Mae golau'r haul yn cael ei ddal gan ddefnyddio paneli mawr sy'n cynnwys celloedd solar.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Nid yw paneli solar yn gallu storio ynni.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Anghywir: Gellir lleoli paneli solar y tu mewn i gartrefi ac ar doeau - Wedi'u lleoli y tu allan i doeau / caeau / adeileddau allanol eraill.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Anghywir: Dim ond gyda'r nos y mae paneli solar yn cynhyrchu trydan - dim ond yn ystod y dydd y mae paneli solar yn cynhyrchu trydan.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Anghywir: Nid oes modd symud paneli solar ar ôl iddynt gael eu gosod - gall paneli solar symud, fel eu bod nhw bob amser yn wynebu'r haul yn uniongyrchol.</a:t>
            </a:r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279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Wrth i'r gwynt chwythu, mae'n trosglwyddo peth o'i egni cinetig i'r llafnau, sy'n troi ac yn gyrru'r generadur.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Mae swm y trydan a gynhyrchir yn dibynnu ar gryfder y gwynt.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Gellir grwpio nifer o dyrbinau gwynt gyda'i gilydd i ffurfio fferm wynt.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Gellir eu lleoli yn y môr ac ar y tir.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Anghywir: Dim ond yn ystod y dydd y gellir harneisio ynni gwynt - gellir harneisio ynni gwynt cyn belled â bod y gwynt yn chwythu.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Anghywir: Mae tyrbinau gwynt yn symud drwy'r dydd bob dydd - Dim ond pan fydd y gwynt yn chwythu y maen nhw'n symud.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490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Mae’r Alban yn cynhyrchu 85% o bŵer trydan dŵr y DU.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Cynhyrchir yr egni trwy droi egni potensial yn egni cinetig - trwy symudiad y dŵr.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Nid yw'n cynhyrchu nwyon tŷ gwydr, felly nid yw'n cyfrannu at newid yn yr hinsawdd.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Cywir: Mae’r dŵr sy’n symud yn cael ei ddefnyddio i gynhyrchu trydan.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Anghywir: Mae'n ffynhonnell ynni annibynadwy - Mae'n </a:t>
            </a:r>
            <a:r>
              <a:rPr lang="cy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ffynhonnell ynni ddibynadwy</a:t>
            </a: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Yn wahanol i'r gwynt a'r haul, gwyddom y gall dŵr wedi'i storio ddarparu ffynhonnell egni cinetig 24/7.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Anghywir: Mae'r dŵr yn symud o bwynt isel i bwynt uchel - Mae'r dŵr yn symud o bwynt uchel i bwynt isel i gynhyrchu ynni.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dirty="0"/>
            </a:br>
            <a:endParaRPr lang="en-GB" b="0" i="0" dirty="0">
              <a:solidFill>
                <a:srgbClr val="141414"/>
              </a:solidFill>
              <a:effectLst/>
              <a:latin typeface="Reith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203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Gofynnwch i'r dysgwyr gwblhau tasg 1:  Taflen Waith Manteision ac Anfanteision - paru'n gywir bob mantais ac anfantais ar gyfer y ffynonellau ynni adnewyddadwy.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taflen atebion yn yr adran adnoddau ar gyfer y wers hon.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y-GB" sz="1800" u="sng" kern="100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https://www.bbc.co.uk/bitesize/guides/zd4bcj6/revision/3</a:t>
            </a: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48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7DA34-F572-875D-A8A8-B8F69F1D0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ED2BD7-3411-D988-B96C-DFCD07467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8FAE4-28CD-67ED-5857-11419B2A1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DD791-BAD8-340A-970C-F79FFA59B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1C1D3-1B74-67EA-8082-F22B3F57A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924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94123-BAD7-82AE-EBC4-A40F8DF3C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88A6E0-3A87-35C5-A965-2C4AE3AE3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F67E0-9D03-2F6E-17CA-E1144A479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BE81F-D584-32B2-0126-56F5A18A8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55008-EBC0-9410-B409-09B11F28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35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BDF5E8-8A35-7D63-4F76-27641BF64D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5588EE-4571-9E41-0677-F4C29FEAB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446C8-C4F0-B2DE-54BA-FF3265EA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617B8-3796-07DA-9867-28C15ED46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964E1-9A26-0B76-694C-6DFA852B1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174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1AF42-A1B2-4651-0D2B-62AB7BA0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CD850-ECBE-0DB2-53E5-FAF89D8C6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C7CCB0-7A39-4329-6A52-19005E19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0B4C8-0BF9-0275-22B4-EE036E76B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4DEE2-EF9E-51E1-5B8E-2C633DABE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658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E5462-C85D-C35C-E735-14A051827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DCDA3-3925-4DDF-F607-258268CD5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CA5D7-CDCF-FB37-A11C-D1DE9211A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C83A9-2AAB-7187-854B-80A63C39F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9D66F-2FED-65CE-F044-F08C2F6C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56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BA3D0-8593-B676-2BF6-0A1C8270C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0D411-DC0A-EF2F-651B-4725A7EC4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57034-3E4F-797A-D098-4A75DA810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55A3C0-4369-E401-7415-827CEBA52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6C891-2D14-644E-6A9C-464E56A64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39A1E-3170-7037-E307-FE70F6B15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25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49B10-8861-C76F-F2A9-B4649838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014CA-76C8-F7A3-DDC6-33E955E50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81724F-2728-EA92-313D-3BF9BB350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36BC97-464F-52B0-36F8-AAB6A2B4E0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68E6-1F84-B9C7-8B67-BA2614E0A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E0057-318A-3D03-0717-4A2BC2A2F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DC079-52E0-DE3D-81BC-E858B8357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BA5631-32E2-4D75-B23D-7E09780E4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74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63891-CE4C-84EA-F323-EDA4AB9AC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5AE6E3-D272-0087-9501-E0F354CBE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EFDEE-F077-15E1-6F57-42D97F4C2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EF1050-97D9-0153-EE33-B1E9A23F9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46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7A58E9-391D-8D75-E295-48863816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B58599-2E7E-536B-27CA-6498EB3DB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61972-2E7F-DF6F-EC05-A207987BF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4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7EC7E-FE85-A29D-21F2-963360B45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D2991-D053-269D-8A1A-84F83E019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0370CE-7EA7-8BE9-ECB3-4B7B03232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699EC-2C40-C6E5-F463-0FBFCBFF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FC8FF-49C4-7B3D-17E5-21DC0FB68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EF600-214F-5250-6A16-4744E37B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20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1A417-853B-ED28-D98C-89E7984B9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6B3775-1D99-1D6C-95CD-6D3BF7CC40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D7F31-7A32-F560-7568-E0F54E473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BDA44-1C07-FC1D-6047-9C0D2390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05F478-B4F8-292C-3EB7-62DD29AD8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B39390-485C-4CAA-2906-0AB964DA6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38546A-C941-3456-AF3E-49BA24702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93659-CB21-7B24-226F-DBB3B601B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E6125-1A0A-F1FB-B80B-2F6FB9FB9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F586-A9F4-4917-B953-D0CA4E3E8015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08892-DAE5-2FB4-B6BE-2B2879E8B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2520B-C4CA-D5F3-CD9E-147D6FC6A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38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xy4cmn/articles/zcv4g7h#zg3yf8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k5wfKPx0q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h4RmNNve3lc" TargetMode="Externa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bc.co.uk/bitesize/topics/z6wwxnb/articles/ztxwqty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T4xKThjcKaE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rid.iamkate.com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xy4cmn/articles/zq6bydm#zwdk96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guides/z7mfwty/revision/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A7A72-3F0E-FEA6-EC4A-1F5403499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3913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5400" dirty="0" err="1"/>
              <a:t>Ynni</a:t>
            </a:r>
            <a:r>
              <a:rPr lang="en-GB" sz="5400" dirty="0"/>
              <a:t>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63ACCC1-F690-43E8-420F-79F30CC88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4799742"/>
              </p:ext>
            </p:extLst>
          </p:nvPr>
        </p:nvGraphicFramePr>
        <p:xfrm>
          <a:off x="746760" y="1485900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6D5E10B-CF85-BE5C-7140-046A76CA60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74" r="18998" b="6584"/>
          <a:stretch/>
        </p:blipFill>
        <p:spPr>
          <a:xfrm>
            <a:off x="10609779" y="0"/>
            <a:ext cx="1582221" cy="8897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166D9C-54DA-27FA-C84E-36586FE4823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74" r="18998" b="6584"/>
          <a:stretch/>
        </p:blipFill>
        <p:spPr>
          <a:xfrm>
            <a:off x="9048243" y="-1"/>
            <a:ext cx="1582221" cy="8897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DCAE17-0315-2EA1-B70F-6C141D6D6D8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74" r="18998" b="6584"/>
          <a:stretch/>
        </p:blipFill>
        <p:spPr>
          <a:xfrm>
            <a:off x="7486707" y="-2"/>
            <a:ext cx="1582221" cy="8897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E2AE65-5ABD-0B37-3CB7-9B6F096C081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74" r="18998" b="6584"/>
          <a:stretch/>
        </p:blipFill>
        <p:spPr>
          <a:xfrm rot="10800000">
            <a:off x="-4281" y="5968215"/>
            <a:ext cx="1582221" cy="8897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22512F-FF68-46CD-1075-63FB2AEF1E4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74" r="18998" b="6584"/>
          <a:stretch/>
        </p:blipFill>
        <p:spPr>
          <a:xfrm rot="10800000">
            <a:off x="1582222" y="5968214"/>
            <a:ext cx="1582221" cy="8897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35C216-E03F-E214-A365-701B4526972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74" r="18998" b="6584"/>
          <a:stretch/>
        </p:blipFill>
        <p:spPr>
          <a:xfrm rot="10800000">
            <a:off x="3155882" y="5968213"/>
            <a:ext cx="1582221" cy="889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1EBA48-8558-3EA5-A3B2-AA8A4FA9A51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" t="62502" r="1606" b="7580"/>
          <a:stretch/>
        </p:blipFill>
        <p:spPr bwMode="auto">
          <a:xfrm>
            <a:off x="1" y="4742750"/>
            <a:ext cx="12188952" cy="2146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1688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568F3-6192-3953-A118-40DD77C9B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284" y="3010789"/>
            <a:ext cx="3901182" cy="1325563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cy-GB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Hydrodrydan</a:t>
            </a:r>
            <a:br>
              <a:rPr lang="en-GB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/>
              <a:t> 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6BCFA-2025-56FB-4ECC-02CF2C81D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272073" cy="10624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y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Mae’r Alban yn cynhyrchu 85% o bŵer trydan dŵr y DU</a:t>
            </a:r>
            <a:r>
              <a:rPr lang="en-GB" sz="2000" b="0" i="0" dirty="0">
                <a:solidFill>
                  <a:srgbClr val="141414"/>
                </a:solidFill>
                <a:effectLst/>
              </a:rPr>
              <a:t>.</a:t>
            </a:r>
            <a:endParaRPr lang="en-GB" sz="2000" dirty="0"/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222BE213-B0EE-049A-703A-A98C3DF20620}"/>
              </a:ext>
            </a:extLst>
          </p:cNvPr>
          <p:cNvSpPr/>
          <p:nvPr/>
        </p:nvSpPr>
        <p:spPr>
          <a:xfrm rot="21232934">
            <a:off x="3923303" y="2028261"/>
            <a:ext cx="3957790" cy="2900747"/>
          </a:xfrm>
          <a:prstGeom prst="teardrop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DBC773-48CD-CF4B-31DA-0BE0C98B83F2}"/>
              </a:ext>
            </a:extLst>
          </p:cNvPr>
          <p:cNvSpPr txBox="1"/>
          <p:nvPr/>
        </p:nvSpPr>
        <p:spPr>
          <a:xfrm>
            <a:off x="72427" y="6558831"/>
            <a:ext cx="997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hlinkClick r:id="rId3"/>
              </a:rPr>
              <a:t>Scotland - Sustainability - Hydroelectricity - 2nd Level - P5, P6, P7 classroom and home learning for sustainability with BBC Bitesize Scotland - BBC Bitesize</a:t>
            </a:r>
            <a:endParaRPr lang="en-GB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4CA21-14BB-3550-47C3-F91B1D817CC6}"/>
              </a:ext>
            </a:extLst>
          </p:cNvPr>
          <p:cNvSpPr txBox="1"/>
          <p:nvPr/>
        </p:nvSpPr>
        <p:spPr>
          <a:xfrm>
            <a:off x="538250" y="3463919"/>
            <a:ext cx="3483320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Mae’n ffynhonnell ynni annibynadwy.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AEF166-FD2D-E4BF-7000-EC07BA0E0DFD}"/>
              </a:ext>
            </a:extLst>
          </p:cNvPr>
          <p:cNvSpPr txBox="1"/>
          <p:nvPr/>
        </p:nvSpPr>
        <p:spPr>
          <a:xfrm>
            <a:off x="7248809" y="5007187"/>
            <a:ext cx="312344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Nid yw'n cynhyrchu nwyon tŷ gwydr, felly nid yw'n cyfrannu at newid yn yr hinsawdd.</a:t>
            </a:r>
            <a:endParaRPr lang="en-GB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123D87-1928-4653-8883-E9C9DA7F2BF0}"/>
              </a:ext>
            </a:extLst>
          </p:cNvPr>
          <p:cNvSpPr txBox="1"/>
          <p:nvPr/>
        </p:nvSpPr>
        <p:spPr>
          <a:xfrm>
            <a:off x="8230354" y="1825625"/>
            <a:ext cx="3123446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Mae’r dŵr sy’n symud yn cael ei ddefnyddio i gynhyrchu trydan.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8F72AE-0329-E529-DB55-615793F44322}"/>
              </a:ext>
            </a:extLst>
          </p:cNvPr>
          <p:cNvSpPr txBox="1"/>
          <p:nvPr/>
        </p:nvSpPr>
        <p:spPr>
          <a:xfrm>
            <a:off x="3904039" y="402449"/>
            <a:ext cx="5025673" cy="7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4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Cywir neu Anghywir?</a:t>
            </a:r>
            <a:endParaRPr lang="en-GB" sz="4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DB6A50-5B6C-22C4-F6D1-981A9EE46FA2}"/>
              </a:ext>
            </a:extLst>
          </p:cNvPr>
          <p:cNvSpPr txBox="1"/>
          <p:nvPr/>
        </p:nvSpPr>
        <p:spPr>
          <a:xfrm>
            <a:off x="8121587" y="3451879"/>
            <a:ext cx="3123446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Mae’r dŵr yn symud o bwynt isel i fyny i bwynt uchel.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8E1944-490A-9BBF-8E13-A38A77C6BD39}"/>
              </a:ext>
            </a:extLst>
          </p:cNvPr>
          <p:cNvSpPr txBox="1"/>
          <p:nvPr/>
        </p:nvSpPr>
        <p:spPr>
          <a:xfrm>
            <a:off x="1819747" y="4993144"/>
            <a:ext cx="31234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Cynhyrchir yr egni trwy droi egni potensial yn egni cinetig - trwy symudiad y dŵr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BE0D0178-9B3D-B903-E056-3CFFA2C577C4}"/>
              </a:ext>
            </a:extLst>
          </p:cNvPr>
          <p:cNvSpPr/>
          <p:nvPr/>
        </p:nvSpPr>
        <p:spPr>
          <a:xfrm>
            <a:off x="1667217" y="3364746"/>
            <a:ext cx="1022919" cy="950496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6EEC634F-F33F-1863-6EC9-E35F8F975A83}"/>
              </a:ext>
            </a:extLst>
          </p:cNvPr>
          <p:cNvSpPr/>
          <p:nvPr/>
        </p:nvSpPr>
        <p:spPr>
          <a:xfrm>
            <a:off x="9223279" y="3429000"/>
            <a:ext cx="1022919" cy="950496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-Shape 9">
            <a:extLst>
              <a:ext uri="{FF2B5EF4-FFF2-40B4-BE49-F238E27FC236}">
                <a16:creationId xmlns:a16="http://schemas.microsoft.com/office/drawing/2014/main" id="{903473CD-2B9A-63AD-789C-56565A7DAB84}"/>
              </a:ext>
            </a:extLst>
          </p:cNvPr>
          <p:cNvSpPr/>
          <p:nvPr/>
        </p:nvSpPr>
        <p:spPr>
          <a:xfrm rot="18871439">
            <a:off x="3082938" y="5378396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L-Shape 14">
            <a:extLst>
              <a:ext uri="{FF2B5EF4-FFF2-40B4-BE49-F238E27FC236}">
                <a16:creationId xmlns:a16="http://schemas.microsoft.com/office/drawing/2014/main" id="{2D504D64-F417-E82F-7B28-9B27B57383FD}"/>
              </a:ext>
            </a:extLst>
          </p:cNvPr>
          <p:cNvSpPr/>
          <p:nvPr/>
        </p:nvSpPr>
        <p:spPr>
          <a:xfrm rot="18871439">
            <a:off x="2063454" y="1865237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-Shape 17">
            <a:extLst>
              <a:ext uri="{FF2B5EF4-FFF2-40B4-BE49-F238E27FC236}">
                <a16:creationId xmlns:a16="http://schemas.microsoft.com/office/drawing/2014/main" id="{23A9EA03-5055-2E85-8658-10CD4408853C}"/>
              </a:ext>
            </a:extLst>
          </p:cNvPr>
          <p:cNvSpPr/>
          <p:nvPr/>
        </p:nvSpPr>
        <p:spPr>
          <a:xfrm rot="18871439">
            <a:off x="8560658" y="5270303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L-Shape 18">
            <a:extLst>
              <a:ext uri="{FF2B5EF4-FFF2-40B4-BE49-F238E27FC236}">
                <a16:creationId xmlns:a16="http://schemas.microsoft.com/office/drawing/2014/main" id="{329CC81A-7D09-D6ED-2917-8C77D8246180}"/>
              </a:ext>
            </a:extLst>
          </p:cNvPr>
          <p:cNvSpPr/>
          <p:nvPr/>
        </p:nvSpPr>
        <p:spPr>
          <a:xfrm rot="18871439">
            <a:off x="9482436" y="2021669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22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5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5EBE2B0-C6C9-1ABA-D730-8A64CD616A0D}"/>
              </a:ext>
            </a:extLst>
          </p:cNvPr>
          <p:cNvSpPr txBox="1"/>
          <p:nvPr/>
        </p:nvSpPr>
        <p:spPr>
          <a:xfrm>
            <a:off x="211583" y="671514"/>
            <a:ext cx="3171841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Gallwch ddefnyddio’r ynni a gynhyrchir i ostwng biliau trydan.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5BE7A2-A981-612B-CCB8-58DCCFD0D592}"/>
              </a:ext>
            </a:extLst>
          </p:cNvPr>
          <p:cNvSpPr txBox="1"/>
          <p:nvPr/>
        </p:nvSpPr>
        <p:spPr>
          <a:xfrm>
            <a:off x="3432268" y="53101"/>
            <a:ext cx="4864963" cy="86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Manteision ac Anfanteision Ynni Adnewyddadwy  </a:t>
            </a:r>
            <a:endParaRPr lang="en-GB" sz="24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5451E4-AD2B-AA41-52FF-F958ECDEA9F1}"/>
              </a:ext>
            </a:extLst>
          </p:cNvPr>
          <p:cNvSpPr txBox="1"/>
          <p:nvPr/>
        </p:nvSpPr>
        <p:spPr>
          <a:xfrm>
            <a:off x="282540" y="1764525"/>
            <a:ext cx="5720306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 chynhyrchir nwyon niweidiol pan fyddant yn cael eu defnyddio, felly maent yn ecogyfeillgar.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4299DB-3A4A-AB6F-AD79-34FA379C0A93}"/>
              </a:ext>
            </a:extLst>
          </p:cNvPr>
          <p:cNvSpPr txBox="1"/>
          <p:nvPr/>
        </p:nvSpPr>
        <p:spPr>
          <a:xfrm>
            <a:off x="8783743" y="2718363"/>
            <a:ext cx="3121241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Mae’n ffynhonnell ynni adnewyddadwy.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8E3FAA-7770-80AA-1878-4D299CBCEF90}"/>
              </a:ext>
            </a:extLst>
          </p:cNvPr>
          <p:cNvSpPr txBox="1"/>
          <p:nvPr/>
        </p:nvSpPr>
        <p:spPr>
          <a:xfrm>
            <a:off x="8605576" y="3604201"/>
            <a:ext cx="31695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Mae’r ynni a gynhyrchir yn dibynnu ar gryfder y ffynhonnell. 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36D7FE-21E9-9559-315B-D39A7F947926}"/>
              </a:ext>
            </a:extLst>
          </p:cNvPr>
          <p:cNvSpPr txBox="1"/>
          <p:nvPr/>
        </p:nvSpPr>
        <p:spPr>
          <a:xfrm>
            <a:off x="4069521" y="3559253"/>
            <a:ext cx="3488649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 ellir storio ynni gyda'r ffynhonnell adnewyddadwy hon; mae angen batri a all fod yn ddrud.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732DC9-4D20-3A3A-7184-766CF44ADA28}"/>
              </a:ext>
            </a:extLst>
          </p:cNvPr>
          <p:cNvSpPr txBox="1"/>
          <p:nvPr/>
        </p:nvSpPr>
        <p:spPr>
          <a:xfrm>
            <a:off x="4184343" y="4886908"/>
            <a:ext cx="3259007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ynni o’r ffynhonnell naturiol hon am ddim ac mae costau rhedeg y peiriant yn weddol isel.  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678373-D1C1-EEB8-78D5-B9B5D643D79B}"/>
              </a:ext>
            </a:extLst>
          </p:cNvPr>
          <p:cNvSpPr txBox="1"/>
          <p:nvPr/>
        </p:nvSpPr>
        <p:spPr>
          <a:xfrm>
            <a:off x="157153" y="2718363"/>
            <a:ext cx="2593269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Mae’r gost gychwynnol yn uchel.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3A452A-0301-571A-5AE1-3A14F9F3A94F}"/>
              </a:ext>
            </a:extLst>
          </p:cNvPr>
          <p:cNvSpPr txBox="1"/>
          <p:nvPr/>
        </p:nvSpPr>
        <p:spPr>
          <a:xfrm>
            <a:off x="488647" y="3651928"/>
            <a:ext cx="3057171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Gellir cael mynediad at yr ynni’n gyflym i gynhyrchu ynni ar adegau prysur.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AC5C8E-255C-30E9-BDCA-A97363E5BFF2}"/>
              </a:ext>
            </a:extLst>
          </p:cNvPr>
          <p:cNvSpPr txBox="1"/>
          <p:nvPr/>
        </p:nvSpPr>
        <p:spPr>
          <a:xfrm>
            <a:off x="8244269" y="4886908"/>
            <a:ext cx="3530852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Mae’n dinistrio cynefinoedd ac amgylchedd lleol o fewn y gwaith adeiladu.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2396F-223A-D005-8021-0E9C0F8B4C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00" t="16406" r="3634" b="10594"/>
          <a:stretch/>
        </p:blipFill>
        <p:spPr>
          <a:xfrm>
            <a:off x="0" y="5550377"/>
            <a:ext cx="1482979" cy="13076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E4E2E1A-46A5-619C-1860-7CE5EF38882E}"/>
              </a:ext>
            </a:extLst>
          </p:cNvPr>
          <p:cNvSpPr txBox="1"/>
          <p:nvPr/>
        </p:nvSpPr>
        <p:spPr>
          <a:xfrm>
            <a:off x="773389" y="4886908"/>
            <a:ext cx="2610035" cy="1657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Maent yn swnllyd a gallant ddifetha'r olygfa i bobl sy'n byw yn agos atynt.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29750E-09F7-381C-672B-96D5AD441C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00" t="16406" r="3634" b="10594"/>
          <a:stretch/>
        </p:blipFill>
        <p:spPr>
          <a:xfrm rot="10800000">
            <a:off x="10709021" y="10222"/>
            <a:ext cx="1482979" cy="13076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B3488F-4176-E130-161B-11BAD96373CC}"/>
              </a:ext>
            </a:extLst>
          </p:cNvPr>
          <p:cNvSpPr txBox="1"/>
          <p:nvPr/>
        </p:nvSpPr>
        <p:spPr>
          <a:xfrm>
            <a:off x="6450273" y="1764525"/>
            <a:ext cx="5324848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Mae’r concrid a ddefnyddir yn broses ddwys iawn sy’n creu llawer o nwyon tŷ gwydr. 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4B0A86-9449-70FE-D004-D3D423F967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 rot="2391582">
            <a:off x="2166402" y="6265591"/>
            <a:ext cx="479118" cy="5010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6FB9A6-F3AF-7BC0-D5DA-2F61C843A3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 rot="2391582">
            <a:off x="5685654" y="6261612"/>
            <a:ext cx="479118" cy="5010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93AC48-4AF6-C26D-DA1D-878D89C36F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 rot="2391582">
            <a:off x="9780541" y="6265590"/>
            <a:ext cx="479118" cy="5010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8BB5EB-37E9-650D-D54F-2D4CF045FA5C}"/>
              </a:ext>
            </a:extLst>
          </p:cNvPr>
          <p:cNvSpPr txBox="1"/>
          <p:nvPr/>
        </p:nvSpPr>
        <p:spPr>
          <a:xfrm>
            <a:off x="2815894" y="2718363"/>
            <a:ext cx="6097712" cy="107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Gallwch storio’r ynni i’w ddefnyddio pan nad yw’r haul yn disgleirio.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751CB4-0782-4F56-DF1B-6E7A42B56692}"/>
              </a:ext>
            </a:extLst>
          </p:cNvPr>
          <p:cNvSpPr txBox="1"/>
          <p:nvPr/>
        </p:nvSpPr>
        <p:spPr>
          <a:xfrm>
            <a:off x="4124715" y="1092985"/>
            <a:ext cx="3600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yna gost ymlaen llaw i’w gosod.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7CEDD6-2C47-4E99-C3C8-2D7F03F543DB}"/>
              </a:ext>
            </a:extLst>
          </p:cNvPr>
          <p:cNvSpPr txBox="1"/>
          <p:nvPr/>
        </p:nvSpPr>
        <p:spPr>
          <a:xfrm>
            <a:off x="8007656" y="615691"/>
            <a:ext cx="3121241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 ond yn ystod y dydd y gellir harneisio’r ynni.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610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561783-874F-589B-4064-F350BFBC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073" y="1222515"/>
            <a:ext cx="4412170" cy="4064628"/>
          </a:xfrm>
        </p:spPr>
        <p:txBody>
          <a:bodyPr>
            <a:normAutofit/>
          </a:bodyPr>
          <a:lstStyle/>
          <a:p>
            <a:pPr algn="ctr"/>
            <a:r>
              <a:rPr lang="en-GB" sz="5000" dirty="0">
                <a:solidFill>
                  <a:srgbClr val="FFFFFF"/>
                </a:solidFill>
              </a:rPr>
              <a:t>Beth </a:t>
            </a:r>
            <a:r>
              <a:rPr lang="en-GB" sz="5000" dirty="0" err="1">
                <a:solidFill>
                  <a:srgbClr val="FFFFFF"/>
                </a:solidFill>
              </a:rPr>
              <a:t>yw</a:t>
            </a:r>
            <a:r>
              <a:rPr lang="en-GB" sz="5000" dirty="0">
                <a:solidFill>
                  <a:srgbClr val="FFFFFF"/>
                </a:solidFill>
              </a:rPr>
              <a:t> </a:t>
            </a:r>
            <a:r>
              <a:rPr lang="en-GB" sz="5000" dirty="0" err="1">
                <a:solidFill>
                  <a:srgbClr val="FFFFFF"/>
                </a:solidFill>
              </a:rPr>
              <a:t>Effeithlonrwydd</a:t>
            </a:r>
            <a:r>
              <a:rPr lang="en-GB" sz="5000" dirty="0">
                <a:solidFill>
                  <a:srgbClr val="FFFFFF"/>
                </a:solidFill>
              </a:rPr>
              <a:t> </a:t>
            </a:r>
            <a:r>
              <a:rPr lang="en-GB" sz="5000" dirty="0" err="1">
                <a:solidFill>
                  <a:srgbClr val="FFFFFF"/>
                </a:solidFill>
              </a:rPr>
              <a:t>Ynni</a:t>
            </a:r>
            <a:r>
              <a:rPr lang="en-GB" sz="50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770FB-CF77-0E99-CFCD-50F79A362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5268" y="3254829"/>
            <a:ext cx="5536397" cy="574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hlinkClick r:id="rId3"/>
              </a:rPr>
              <a:t>What is energy efficiency? - YouTube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3944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FC3E2E-799D-56BE-78C4-417F63971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767263" y="-5487"/>
            <a:ext cx="4424737" cy="68634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B19A0-9F06-B39C-A235-469FD1A51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9230" y="1611315"/>
            <a:ext cx="3572770" cy="399775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sz="5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Gwahanol ffyrdd o fod yn effeithlon o ran ynni</a:t>
            </a:r>
            <a:endParaRPr lang="en-GB" sz="5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ED57BE-0E39-809A-CEA6-8D2650C9D0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21" t="20213"/>
          <a:stretch/>
        </p:blipFill>
        <p:spPr>
          <a:xfrm rot="16200000">
            <a:off x="-40844" y="4400991"/>
            <a:ext cx="2497853" cy="24161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0BECA5-19C3-751C-1372-C790ABB137A2}"/>
              </a:ext>
            </a:extLst>
          </p:cNvPr>
          <p:cNvSpPr txBox="1"/>
          <p:nvPr/>
        </p:nvSpPr>
        <p:spPr>
          <a:xfrm>
            <a:off x="780835" y="2964591"/>
            <a:ext cx="67843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hlinkClick r:id="rId5"/>
              </a:rPr>
              <a:t>Energy, let's save it! - YouTube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8605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Education">
            <a:extLst>
              <a:ext uri="{FF2B5EF4-FFF2-40B4-BE49-F238E27FC236}">
                <a16:creationId xmlns:a16="http://schemas.microsoft.com/office/drawing/2014/main" id="{D3020D01-E0FD-07A3-58DD-D08F9416B8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33228" y="1367073"/>
            <a:ext cx="3395542" cy="3395542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748023-366F-6747-F60F-7EC48DA23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53" y="1187070"/>
            <a:ext cx="5748536" cy="1325563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Sut all eich ysgol fod yn effeithlon o ran ynni?</a:t>
            </a:r>
            <a:endParaRPr lang="en-GB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1B85E-A98D-D50D-BD76-CCF76F773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3019" y="3004769"/>
            <a:ext cx="8339008" cy="4000725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y-GB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Trwy gwblhau asesiad ynni.</a:t>
            </a: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y-GB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Dewis camau gweithredu allweddol y gall eich dosbarth eu cymryd. </a:t>
            </a: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y-GB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Cadw atyn nhw!</a:t>
            </a: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y-GB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Ysbrydoli dosbarthiadau eraill i gymryd y camau gweithredu hyn. </a:t>
            </a: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58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DD70BA-69AE-AC5D-17B8-50B770AC9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667" y="1354719"/>
            <a:ext cx="3906345" cy="4148562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</a:rPr>
              <a:t>CAMAU GWEITHREDU 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82A87-B92B-0D1F-24C9-6A07F0D68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2017" y="2176620"/>
            <a:ext cx="5536397" cy="3489587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cy-GB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 Gweithredu 1: 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cy-GB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 Gweithredu 2: 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 Gweithredu 3: </a:t>
            </a: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76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8609E3-E1BF-D7D3-1619-22DF34B28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1167" y="713190"/>
            <a:ext cx="6151385" cy="101566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Tanwydd Ffosil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Tanwydd naturiol fel glo, nwy ac olew naturiol.   Mae’n cael ei ddefnyddio ar gyfer pweru peiriannau/darparu gwres/trydan. Nid yw’r ffynhonnell ynni hon yn adnewyddadwy sy’n golygu unwaith mae wedi’i ddefnyddio, mae wedi mynd.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3515B7-3C76-83CA-8497-502FC7388DFD}"/>
              </a:ext>
            </a:extLst>
          </p:cNvPr>
          <p:cNvSpPr txBox="1"/>
          <p:nvPr/>
        </p:nvSpPr>
        <p:spPr>
          <a:xfrm>
            <a:off x="2077345" y="2981660"/>
            <a:ext cx="8239027" cy="1593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Awyrgylch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Haen o nwy sy’n amgylchynu’r ddaear, sy’n cynnwys llawer o nwyon gwahanol gan gynnwys ocsigen.     </a:t>
            </a:r>
            <a:endParaRPr lang="en-GB" sz="2000" kern="1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9D410-831F-C685-E006-0F082FF4554D}"/>
              </a:ext>
            </a:extLst>
          </p:cNvPr>
          <p:cNvSpPr txBox="1"/>
          <p:nvPr/>
        </p:nvSpPr>
        <p:spPr>
          <a:xfrm>
            <a:off x="2768334" y="4234105"/>
            <a:ext cx="7013542" cy="1233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Nwyon tŷ gwydr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Nwyon yn atmosffer y Ddaear sy’n dal gwres. 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004F42-4CD9-F1B2-ABA7-7E594D085EB9}"/>
              </a:ext>
            </a:extLst>
          </p:cNvPr>
          <p:cNvSpPr txBox="1"/>
          <p:nvPr/>
        </p:nvSpPr>
        <p:spPr>
          <a:xfrm>
            <a:off x="2895595" y="5221638"/>
            <a:ext cx="6759019" cy="1497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Ynni Adnewyddadwy</a:t>
            </a:r>
            <a:endParaRPr lang="en-GB" sz="20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Tanwydd sy’n cael ei gasglu o ffynonellau na fyddant yn rhedeg allan neu fydd natur yn cymryd eu </a:t>
            </a:r>
            <a:r>
              <a:rPr lang="cy-GB" sz="20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lle mewn </a:t>
            </a: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llai o amser nag oes bodau dynol.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460BD5B-1E6B-50A7-45A3-2DD13AB27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059" y="-253688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Crynodeb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7CD69A-C31A-8702-2F70-E7D61D491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5" t="3711" r="6621" b="6935"/>
          <a:stretch/>
        </p:blipFill>
        <p:spPr>
          <a:xfrm>
            <a:off x="0" y="5532437"/>
            <a:ext cx="1267485" cy="13255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A25C99-2F9A-9227-D1AE-16ADA2C93E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5" t="3711" r="6621" b="6935"/>
          <a:stretch/>
        </p:blipFill>
        <p:spPr>
          <a:xfrm>
            <a:off x="1013751" y="4512120"/>
            <a:ext cx="1267485" cy="13255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C9A282-61DD-443E-E826-0F0DDC75A0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5" t="3711" r="6621" b="6935"/>
          <a:stretch/>
        </p:blipFill>
        <p:spPr>
          <a:xfrm>
            <a:off x="10924515" y="0"/>
            <a:ext cx="1267485" cy="13255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BECAC8-7E67-244E-6EF9-FBA96F16AE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5" t="3711" r="6621" b="6935"/>
          <a:stretch/>
        </p:blipFill>
        <p:spPr>
          <a:xfrm>
            <a:off x="9966356" y="878240"/>
            <a:ext cx="1267485" cy="13255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8FD382-7E07-A432-08DE-EFDE2F13A7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7" t="9502" r="29266"/>
          <a:stretch/>
        </p:blipFill>
        <p:spPr>
          <a:xfrm>
            <a:off x="0" y="0"/>
            <a:ext cx="1692761" cy="10171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6491AC-B7E1-6DC5-2E32-2D1CA098D5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7" t="9502" r="29266"/>
          <a:stretch/>
        </p:blipFill>
        <p:spPr>
          <a:xfrm>
            <a:off x="1692761" y="-1"/>
            <a:ext cx="1692761" cy="10171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EC96294-100E-0C00-A54E-BD402D0E7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7" t="9502" r="29266"/>
          <a:stretch/>
        </p:blipFill>
        <p:spPr>
          <a:xfrm rot="5400000">
            <a:off x="10837042" y="5520073"/>
            <a:ext cx="1692761" cy="10171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CB6AF2A-4C77-065C-0C3B-9314374E63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7" t="9502" r="29266"/>
          <a:stretch/>
        </p:blipFill>
        <p:spPr>
          <a:xfrm rot="5400000">
            <a:off x="10837041" y="3819944"/>
            <a:ext cx="1692761" cy="10171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9EDBC64-E582-4DBD-D08C-3DA52AF847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43"/>
          <a:stretch/>
        </p:blipFill>
        <p:spPr>
          <a:xfrm rot="16200000">
            <a:off x="-324463" y="890985"/>
            <a:ext cx="1266825" cy="6178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F6419C8-F6A6-5F03-695D-0840145B94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43"/>
          <a:stretch/>
        </p:blipFill>
        <p:spPr>
          <a:xfrm rot="16200000">
            <a:off x="-308620" y="2170621"/>
            <a:ext cx="1266825" cy="6178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3F95D19-B9D7-71D7-3AB2-DD1C7AABA6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43"/>
          <a:stretch/>
        </p:blipFill>
        <p:spPr>
          <a:xfrm rot="16200000">
            <a:off x="-308620" y="3450257"/>
            <a:ext cx="1266825" cy="6178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3D1F052-225A-DDCF-7ACF-F158881448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43"/>
          <a:stretch/>
        </p:blipFill>
        <p:spPr>
          <a:xfrm rot="5400000">
            <a:off x="11249636" y="2007562"/>
            <a:ext cx="1266825" cy="61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3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201C88F9-E440-45DE-A776-9609EB590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072F85-A397-1B15-3D06-5987E194F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444" y="2960838"/>
            <a:ext cx="1679888" cy="13731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0B1C2F-3783-8287-C5F4-12FC5BA69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332" y="1923256"/>
            <a:ext cx="2142837" cy="9047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932F13-DC3F-E1F4-6F3C-2A3DC13A20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38" t="9325" b="6263"/>
          <a:stretch/>
        </p:blipFill>
        <p:spPr>
          <a:xfrm>
            <a:off x="6253025" y="1093965"/>
            <a:ext cx="1507939" cy="12816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182E44-B048-1EB0-EF86-A8DB5B21D1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2751" y="4072770"/>
            <a:ext cx="2142837" cy="19364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41BEAB4-CF98-9897-4B80-D49C5EB981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92" y="0"/>
            <a:ext cx="56762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A186D4-A46B-829B-59BF-61B6D63DE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082" y="1554033"/>
            <a:ext cx="3936557" cy="33442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y-GB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Beth yw’r holl wahanol fathau o ffynonellau ynni? </a:t>
            </a: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797AC78-0304-2010-38E7-F794529B23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0004" y="4201136"/>
            <a:ext cx="1417184" cy="139432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99A49C-D2FF-44CD-9FC0-96BB019C81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3133" y="238787"/>
            <a:ext cx="1581824" cy="144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6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1961F403-38F2-E670-BA66-25917331D3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36234" y="1749582"/>
            <a:ext cx="5293259" cy="3358836"/>
          </a:xfrm>
          <a:prstGeom prst="cloud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52CE8E-2AE3-5507-0F52-D9D6523763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587634" y="2116748"/>
            <a:ext cx="4421863" cy="242334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en-GB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y-GB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Ynni Anadnewyddadwy o Danwydd Ffosil</a:t>
            </a:r>
            <a:br>
              <a:rPr lang="en-GB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4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29C8A5-9ECC-78EB-EFC1-96AEC443A073}"/>
              </a:ext>
            </a:extLst>
          </p:cNvPr>
          <p:cNvGrpSpPr/>
          <p:nvPr/>
        </p:nvGrpSpPr>
        <p:grpSpPr>
          <a:xfrm>
            <a:off x="513709" y="584300"/>
            <a:ext cx="2957920" cy="1803106"/>
            <a:chOff x="1730345" y="769545"/>
            <a:chExt cx="2447453" cy="158308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962DC7-3265-EF9E-406B-239D89186A03}"/>
                </a:ext>
              </a:extLst>
            </p:cNvPr>
            <p:cNvSpPr txBox="1"/>
            <p:nvPr/>
          </p:nvSpPr>
          <p:spPr>
            <a:xfrm rot="21083498">
              <a:off x="2133055" y="966820"/>
              <a:ext cx="1514653" cy="1106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cy-GB" sz="2400" kern="100" dirty="0"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Sut maen nhw’n cael eu ffurfio? </a:t>
              </a:r>
              <a:endParaRPr lang="en-GB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Cloud 4">
              <a:extLst>
                <a:ext uri="{FF2B5EF4-FFF2-40B4-BE49-F238E27FC236}">
                  <a16:creationId xmlns:a16="http://schemas.microsoft.com/office/drawing/2014/main" id="{CD2778AF-3355-2668-5F70-89E0EE0F7EC2}"/>
                </a:ext>
              </a:extLst>
            </p:cNvPr>
            <p:cNvSpPr/>
            <p:nvPr/>
          </p:nvSpPr>
          <p:spPr>
            <a:xfrm>
              <a:off x="1730345" y="769545"/>
              <a:ext cx="2447453" cy="1583089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5CA3238-4039-2894-E391-A9AA8ECC0DEE}"/>
              </a:ext>
            </a:extLst>
          </p:cNvPr>
          <p:cNvGrpSpPr/>
          <p:nvPr/>
        </p:nvGrpSpPr>
        <p:grpSpPr>
          <a:xfrm>
            <a:off x="431383" y="4640671"/>
            <a:ext cx="3573703" cy="1796664"/>
            <a:chOff x="8270158" y="646782"/>
            <a:chExt cx="3253621" cy="177705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4ECBAC0-1DE0-AC12-9617-33AE55587FE5}"/>
                </a:ext>
              </a:extLst>
            </p:cNvPr>
            <p:cNvSpPr txBox="1"/>
            <p:nvPr/>
          </p:nvSpPr>
          <p:spPr>
            <a:xfrm rot="20923748">
              <a:off x="8414518" y="1150075"/>
              <a:ext cx="3006542" cy="855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cy-GB" sz="2400" kern="100" dirty="0"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Beth yw’r gwahanol fathau? </a:t>
              </a:r>
              <a:endParaRPr lang="en-GB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B9277ECE-F5F0-F8A6-F1D6-27BC3781BC76}"/>
                </a:ext>
              </a:extLst>
            </p:cNvPr>
            <p:cNvSpPr/>
            <p:nvPr/>
          </p:nvSpPr>
          <p:spPr>
            <a:xfrm>
              <a:off x="8270158" y="646782"/>
              <a:ext cx="3253621" cy="1777052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AB37CEC-246D-EE5C-20CD-B87E6459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503" y="153751"/>
            <a:ext cx="2271849" cy="2076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62D1B2-03D2-B626-0606-B6D332EC4A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451"/>
          <a:stretch/>
        </p:blipFill>
        <p:spPr>
          <a:xfrm>
            <a:off x="408886" y="3230270"/>
            <a:ext cx="2732204" cy="1079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44B1F1-DA75-908D-C15F-3838EC335F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0352" y="2451836"/>
            <a:ext cx="2467183" cy="175316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18F882D-206D-CBD9-443C-2E2D2B839B7F}"/>
              </a:ext>
            </a:extLst>
          </p:cNvPr>
          <p:cNvGrpSpPr/>
          <p:nvPr/>
        </p:nvGrpSpPr>
        <p:grpSpPr>
          <a:xfrm>
            <a:off x="8529494" y="4426767"/>
            <a:ext cx="3125264" cy="1921412"/>
            <a:chOff x="1730344" y="736282"/>
            <a:chExt cx="2447453" cy="158308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79417D-031A-23AA-A77A-74AC35CA5F9E}"/>
                </a:ext>
              </a:extLst>
            </p:cNvPr>
            <p:cNvSpPr txBox="1"/>
            <p:nvPr/>
          </p:nvSpPr>
          <p:spPr>
            <a:xfrm rot="21305840">
              <a:off x="2074772" y="1088811"/>
              <a:ext cx="1758597" cy="878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cy-GB" sz="20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Pam mae angen i ni roi’r gorau i’w defnyddio nhw? </a:t>
              </a:r>
              <a:endParaRPr lang="en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Cloud 15">
              <a:extLst>
                <a:ext uri="{FF2B5EF4-FFF2-40B4-BE49-F238E27FC236}">
                  <a16:creationId xmlns:a16="http://schemas.microsoft.com/office/drawing/2014/main" id="{3B7C416A-D01C-0811-4DB5-E51E02045052}"/>
                </a:ext>
              </a:extLst>
            </p:cNvPr>
            <p:cNvSpPr/>
            <p:nvPr/>
          </p:nvSpPr>
          <p:spPr>
            <a:xfrm>
              <a:off x="1730344" y="736282"/>
              <a:ext cx="2447453" cy="1583089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9C40C6E-8744-03A4-C400-74B647AC8D40}"/>
              </a:ext>
            </a:extLst>
          </p:cNvPr>
          <p:cNvSpPr txBox="1"/>
          <p:nvPr/>
        </p:nvSpPr>
        <p:spPr>
          <a:xfrm>
            <a:off x="4443824" y="6055791"/>
            <a:ext cx="31134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https://www.bbc.co.uk/bitesize/topics/z6wwxnb/articles/ztxwqty</a:t>
            </a:r>
            <a:r>
              <a:rPr lang="en-US" sz="16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00854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020BC-22FD-A4FC-905C-9331E38A6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00764">
            <a:off x="3758168" y="2725259"/>
            <a:ext cx="4675663" cy="929117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Ynni adnewyddadwy </a:t>
            </a:r>
            <a:endParaRPr lang="en-GB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133DFF-BA43-69BE-97D7-4AF53CC1B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966" y="2743572"/>
            <a:ext cx="2773730" cy="1558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A3DAB7-544D-8842-BB28-FA31D7196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835" y="45692"/>
            <a:ext cx="1952984" cy="20039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609BE00-FEAB-F90C-B8A6-9317DE484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996" y="1825963"/>
            <a:ext cx="2362200" cy="23241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DF67706-BE75-745B-5F85-557BB72B1838}"/>
              </a:ext>
            </a:extLst>
          </p:cNvPr>
          <p:cNvGrpSpPr/>
          <p:nvPr/>
        </p:nvGrpSpPr>
        <p:grpSpPr>
          <a:xfrm>
            <a:off x="1253893" y="4347694"/>
            <a:ext cx="3589955" cy="2324100"/>
            <a:chOff x="1425385" y="4345320"/>
            <a:chExt cx="3262332" cy="20430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E5973D-6896-BA7C-F9DD-F2B16BCF72B0}"/>
                </a:ext>
              </a:extLst>
            </p:cNvPr>
            <p:cNvSpPr txBox="1"/>
            <p:nvPr/>
          </p:nvSpPr>
          <p:spPr>
            <a:xfrm rot="20958601">
              <a:off x="1425385" y="4975647"/>
              <a:ext cx="32536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sz="2400" dirty="0"/>
            </a:p>
          </p:txBody>
        </p:sp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774B9A3D-A98B-135A-F03B-AF0F1698D54F}"/>
                </a:ext>
              </a:extLst>
            </p:cNvPr>
            <p:cNvSpPr/>
            <p:nvPr/>
          </p:nvSpPr>
          <p:spPr>
            <a:xfrm>
              <a:off x="1434096" y="4345320"/>
              <a:ext cx="3253621" cy="2043099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D5EA33F-C6CC-B5F5-7180-C742EA3EC39B}"/>
              </a:ext>
            </a:extLst>
          </p:cNvPr>
          <p:cNvGrpSpPr/>
          <p:nvPr/>
        </p:nvGrpSpPr>
        <p:grpSpPr>
          <a:xfrm>
            <a:off x="7464156" y="4371548"/>
            <a:ext cx="3491591" cy="1915974"/>
            <a:chOff x="5197554" y="672563"/>
            <a:chExt cx="3253621" cy="177705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E2E35F-CA9B-1B1F-2770-CC51F2A97937}"/>
                </a:ext>
              </a:extLst>
            </p:cNvPr>
            <p:cNvSpPr txBox="1"/>
            <p:nvPr/>
          </p:nvSpPr>
          <p:spPr>
            <a:xfrm rot="21073480">
              <a:off x="5569493" y="1089635"/>
              <a:ext cx="25097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y-GB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Pam mae angen i ni eu defnyddio?</a:t>
              </a:r>
              <a:endPara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Cloud 14">
              <a:extLst>
                <a:ext uri="{FF2B5EF4-FFF2-40B4-BE49-F238E27FC236}">
                  <a16:creationId xmlns:a16="http://schemas.microsoft.com/office/drawing/2014/main" id="{D27CD234-E180-EAE0-3EA0-402645FED827}"/>
                </a:ext>
              </a:extLst>
            </p:cNvPr>
            <p:cNvSpPr/>
            <p:nvPr/>
          </p:nvSpPr>
          <p:spPr>
            <a:xfrm>
              <a:off x="5197554" y="672563"/>
              <a:ext cx="3253621" cy="1777052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B2FD82-8953-E078-E457-2806E472F97B}"/>
              </a:ext>
            </a:extLst>
          </p:cNvPr>
          <p:cNvGrpSpPr/>
          <p:nvPr/>
        </p:nvGrpSpPr>
        <p:grpSpPr>
          <a:xfrm>
            <a:off x="1374328" y="134655"/>
            <a:ext cx="3253621" cy="1777052"/>
            <a:chOff x="1806290" y="248664"/>
            <a:chExt cx="3253621" cy="177705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B09D0A5-D478-E291-7525-938010B2DE26}"/>
                </a:ext>
              </a:extLst>
            </p:cNvPr>
            <p:cNvSpPr txBox="1"/>
            <p:nvPr/>
          </p:nvSpPr>
          <p:spPr>
            <a:xfrm rot="20923748">
              <a:off x="1980885" y="704604"/>
              <a:ext cx="3006542" cy="865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cy-GB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Beth yw’r gwahanol fathau? </a:t>
              </a:r>
              <a:endPara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Cloud 20">
              <a:extLst>
                <a:ext uri="{FF2B5EF4-FFF2-40B4-BE49-F238E27FC236}">
                  <a16:creationId xmlns:a16="http://schemas.microsoft.com/office/drawing/2014/main" id="{4C024B54-BEFC-747F-96D8-D2EB22D5EE9B}"/>
                </a:ext>
              </a:extLst>
            </p:cNvPr>
            <p:cNvSpPr/>
            <p:nvPr/>
          </p:nvSpPr>
          <p:spPr>
            <a:xfrm>
              <a:off x="1806290" y="248664"/>
              <a:ext cx="3253621" cy="1777052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Cloud 10">
            <a:extLst>
              <a:ext uri="{FF2B5EF4-FFF2-40B4-BE49-F238E27FC236}">
                <a16:creationId xmlns:a16="http://schemas.microsoft.com/office/drawing/2014/main" id="{18959FD3-D897-A644-1B5B-8D5FA555D42E}"/>
              </a:ext>
            </a:extLst>
          </p:cNvPr>
          <p:cNvSpPr/>
          <p:nvPr/>
        </p:nvSpPr>
        <p:spPr>
          <a:xfrm>
            <a:off x="3632887" y="2049686"/>
            <a:ext cx="5239264" cy="2366901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E0E8A7-3E8C-5D12-E042-52E5B3A159AD}"/>
              </a:ext>
            </a:extLst>
          </p:cNvPr>
          <p:cNvSpPr txBox="1"/>
          <p:nvPr/>
        </p:nvSpPr>
        <p:spPr>
          <a:xfrm>
            <a:off x="4521495" y="6287522"/>
            <a:ext cx="3382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linkClick r:id="rId6"/>
              </a:rPr>
              <a:t>Renewable Energy 101 - YouTube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F16478-0AFA-3628-449B-79D106124616}"/>
              </a:ext>
            </a:extLst>
          </p:cNvPr>
          <p:cNvSpPr txBox="1"/>
          <p:nvPr/>
        </p:nvSpPr>
        <p:spPr>
          <a:xfrm rot="21063301">
            <a:off x="1454076" y="4767189"/>
            <a:ext cx="2998930" cy="126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yw’r DU yn defnyddio ynni adnewyddadwy?</a:t>
            </a:r>
            <a:endParaRPr lang="en-GB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45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B569EBD-EB37-1FBD-8676-CB25C1364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73" y="1063690"/>
            <a:ext cx="5962827" cy="374167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7F24C42-04F2-34C3-2B7B-5856B29CDC57}"/>
              </a:ext>
            </a:extLst>
          </p:cNvPr>
          <p:cNvCxnSpPr>
            <a:cxnSpLocks/>
          </p:cNvCxnSpPr>
          <p:nvPr/>
        </p:nvCxnSpPr>
        <p:spPr>
          <a:xfrm flipH="1">
            <a:off x="6219730" y="1249378"/>
            <a:ext cx="1934722" cy="0"/>
          </a:xfrm>
          <a:prstGeom prst="straightConnector1">
            <a:avLst/>
          </a:prstGeom>
          <a:ln w="57150">
            <a:solidFill>
              <a:srgbClr val="D335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FDC7DFC-4CF9-86DA-6461-47B7AB542A29}"/>
              </a:ext>
            </a:extLst>
          </p:cNvPr>
          <p:cNvCxnSpPr>
            <a:cxnSpLocks/>
          </p:cNvCxnSpPr>
          <p:nvPr/>
        </p:nvCxnSpPr>
        <p:spPr>
          <a:xfrm flipH="1">
            <a:off x="6219730" y="2406713"/>
            <a:ext cx="1934722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F73E44-3620-9DD1-C247-51E72A542C81}"/>
              </a:ext>
            </a:extLst>
          </p:cNvPr>
          <p:cNvCxnSpPr>
            <a:cxnSpLocks/>
          </p:cNvCxnSpPr>
          <p:nvPr/>
        </p:nvCxnSpPr>
        <p:spPr>
          <a:xfrm flipH="1">
            <a:off x="6257876" y="3725934"/>
            <a:ext cx="1934722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06F9D2D-307F-57FD-1DDA-93E5982F949D}"/>
              </a:ext>
            </a:extLst>
          </p:cNvPr>
          <p:cNvSpPr txBox="1"/>
          <p:nvPr/>
        </p:nvSpPr>
        <p:spPr>
          <a:xfrm>
            <a:off x="8263017" y="894955"/>
            <a:ext cx="3339977" cy="2153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cy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Yn y blynyddoedd diwethaf mae’r DU wedi gwneud newid sylfaenol ac nid yw’r rhan fwyaf o’n hynni’n dod o danwyddau ffosil mwyach.  Bellach daw’r rhan fwyaf o ffynonellau adnewyddadwy sy’n newyddion da iawn i’r blaned. </a:t>
            </a:r>
            <a:endParaRPr lang="en-GB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40BDC8D-31AB-5F9F-62B4-AD12C0DC71A5}"/>
              </a:ext>
            </a:extLst>
          </p:cNvPr>
          <p:cNvSpPr txBox="1"/>
          <p:nvPr/>
        </p:nvSpPr>
        <p:spPr>
          <a:xfrm>
            <a:off x="8237386" y="2997338"/>
            <a:ext cx="3775821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niwclear yn cael ei ystyried yn ynni “arall” oherwydd y gwastraff gwenwynig a gynhyrchir a'r angen am danwydd ffosil.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D214F66-C01C-74EE-1ECA-4B034C34D8F0}"/>
              </a:ext>
            </a:extLst>
          </p:cNvPr>
          <p:cNvCxnSpPr>
            <a:cxnSpLocks/>
          </p:cNvCxnSpPr>
          <p:nvPr/>
        </p:nvCxnSpPr>
        <p:spPr>
          <a:xfrm flipH="1">
            <a:off x="6219730" y="4484916"/>
            <a:ext cx="1934722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9A15846-E051-B55E-64DA-088B00C311E7}"/>
              </a:ext>
            </a:extLst>
          </p:cNvPr>
          <p:cNvSpPr txBox="1"/>
          <p:nvPr/>
        </p:nvSpPr>
        <p:spPr>
          <a:xfrm>
            <a:off x="8200072" y="4285020"/>
            <a:ext cx="3858755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biomas yn cael ei ystyried yn ynni “arall” gan ei fod yn allyrru nwyon tŷ gwydr a llygryddion aer.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71C149F-F41B-D999-9E39-10555976C543}"/>
              </a:ext>
            </a:extLst>
          </p:cNvPr>
          <p:cNvSpPr txBox="1"/>
          <p:nvPr/>
        </p:nvSpPr>
        <p:spPr>
          <a:xfrm>
            <a:off x="9443" y="4776549"/>
            <a:ext cx="2663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hlinkClick r:id="rId3"/>
              </a:rPr>
              <a:t>https://grid.iamkate.com/</a:t>
            </a:r>
            <a:r>
              <a:rPr lang="en-GB" sz="1400" dirty="0"/>
              <a:t>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F952825-A5C1-2E5E-D1BA-1D5BD0B5D28E}"/>
              </a:ext>
            </a:extLst>
          </p:cNvPr>
          <p:cNvSpPr txBox="1"/>
          <p:nvPr/>
        </p:nvSpPr>
        <p:spPr>
          <a:xfrm>
            <a:off x="4341315" y="227877"/>
            <a:ext cx="3941691" cy="595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3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Cymysgedd Ynni'r DU</a:t>
            </a:r>
            <a:endParaRPr lang="en-GB" sz="3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DA5F0E-6F7F-229E-72D1-76F00C799834}"/>
              </a:ext>
            </a:extLst>
          </p:cNvPr>
          <p:cNvSpPr txBox="1"/>
          <p:nvPr/>
        </p:nvSpPr>
        <p:spPr>
          <a:xfrm>
            <a:off x="132049" y="5084326"/>
            <a:ext cx="1738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/>
              <a:t>Cymerwyd</a:t>
            </a:r>
            <a:r>
              <a:rPr lang="en-GB" sz="1200" dirty="0"/>
              <a:t> y data </a:t>
            </a:r>
            <a:r>
              <a:rPr lang="en-GB" sz="1200" dirty="0" err="1"/>
              <a:t>ar</a:t>
            </a:r>
            <a:r>
              <a:rPr lang="en-GB" sz="1200" dirty="0"/>
              <a:t> 17/11/25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0C55B1-5AFD-A6CC-93F4-6420940057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37" t="20276" r="7537" b="1"/>
          <a:stretch/>
        </p:blipFill>
        <p:spPr>
          <a:xfrm>
            <a:off x="0" y="5486400"/>
            <a:ext cx="2672863" cy="136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24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A113E-FA31-321F-B0AC-F53765DA9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6" y="-5715"/>
            <a:ext cx="10515600" cy="970599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32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Cymysgedd Ynni Cymru</a:t>
            </a:r>
            <a:endParaRPr lang="en-GB" sz="32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A6E629-5581-B774-604A-FAB742F55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805474" y="5521082"/>
            <a:ext cx="1459151" cy="9405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407C14-1A40-D3AB-21A9-43B5AB08E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583396" y="5454289"/>
            <a:ext cx="1459148" cy="94053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CD3E5-7F8C-602A-1899-8F81BBD5B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2702" y="4744996"/>
            <a:ext cx="3133253" cy="190913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1800" b="1" dirty="0" err="1"/>
              <a:t>Wyddoch</a:t>
            </a:r>
            <a:r>
              <a:rPr lang="en-GB" sz="1800" b="1" dirty="0"/>
              <a:t> chi? </a:t>
            </a:r>
          </a:p>
          <a:p>
            <a:pPr marL="0" indent="0" algn="ctr">
              <a:buNone/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Yn 2023 Sir Gaerfyrddin oedd y trydydd uchaf yng Nghymru ar gyfer cynhyrchu ynni adnewyddadwy. Roedd hyn yn cyfrif am 8% o gyfanswm ynni adnewyddadwy Cymru. </a:t>
            </a:r>
            <a:endParaRPr lang="en-GB" sz="1800" b="1" dirty="0"/>
          </a:p>
        </p:txBody>
      </p:sp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5D051152-16C0-1EC0-4237-00DE6AC724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115678"/>
              </p:ext>
            </p:extLst>
          </p:nvPr>
        </p:nvGraphicFramePr>
        <p:xfrm>
          <a:off x="3918215" y="1500565"/>
          <a:ext cx="3133724" cy="91440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3133724">
                  <a:extLst>
                    <a:ext uri="{9D8B030D-6E8A-4147-A177-3AD203B41FA5}">
                      <a16:colId xmlns:a16="http://schemas.microsoft.com/office/drawing/2014/main" val="607697405"/>
                    </a:ext>
                  </a:extLst>
                </a:gridCol>
              </a:tblGrid>
              <a:tr h="302336">
                <a:tc>
                  <a:txBody>
                    <a:bodyPr/>
                    <a:lstStyle/>
                    <a:p>
                      <a:r>
                        <a:rPr lang="cy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66% Tanwydd Ffosil       </a:t>
                      </a:r>
                      <a:r>
                        <a:rPr lang="en-GB" sz="1600" dirty="0"/>
                        <a:t>15.4 TWh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492319"/>
                  </a:ext>
                </a:extLst>
              </a:tr>
              <a:tr h="302336">
                <a:tc>
                  <a:txBody>
                    <a:bodyPr/>
                    <a:lstStyle/>
                    <a:p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Nwy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Arall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604821"/>
                  </a:ext>
                </a:extLst>
              </a:tr>
            </a:tbl>
          </a:graphicData>
        </a:graphic>
      </p:graphicFrame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AA742E8B-5A55-5E1B-7D48-9BF949FFD3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786698"/>
              </p:ext>
            </p:extLst>
          </p:nvPr>
        </p:nvGraphicFramePr>
        <p:xfrm>
          <a:off x="3918214" y="2457754"/>
          <a:ext cx="3133725" cy="1437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33725">
                  <a:extLst>
                    <a:ext uri="{9D8B030D-6E8A-4147-A177-3AD203B41FA5}">
                      <a16:colId xmlns:a16="http://schemas.microsoft.com/office/drawing/2014/main" val="3944476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34% </a:t>
                      </a:r>
                      <a:r>
                        <a:rPr lang="cy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Adnewyddadwy </a:t>
                      </a:r>
                      <a:r>
                        <a:rPr lang="en-GB" sz="1600" dirty="0"/>
                        <a:t>    7.8 TWh</a:t>
                      </a:r>
                    </a:p>
                  </a:txBody>
                  <a:tcPr>
                    <a:solidFill>
                      <a:srgbClr val="AED5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277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y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Paneli solar ffotofoltaidd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Gwynt ar y m</a:t>
                      </a:r>
                      <a:r>
                        <a:rPr lang="cy-GB" sz="1600" kern="1200" dirty="0">
                          <a:solidFill>
                            <a:schemeClr val="dk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ôr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Gwynt ar y tir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y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Arall 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3331189"/>
                  </a:ext>
                </a:extLst>
              </a:tr>
            </a:tbl>
          </a:graphicData>
        </a:graphic>
      </p:graphicFrame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E3824DB-DE0C-7C2C-87C0-849F87D6AC5F}"/>
              </a:ext>
            </a:extLst>
          </p:cNvPr>
          <p:cNvCxnSpPr/>
          <p:nvPr/>
        </p:nvCxnSpPr>
        <p:spPr>
          <a:xfrm flipH="1">
            <a:off x="7061703" y="1883120"/>
            <a:ext cx="1819746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103B221-6B52-49A7-24D4-7C2FE0505D37}"/>
              </a:ext>
            </a:extLst>
          </p:cNvPr>
          <p:cNvSpPr txBox="1"/>
          <p:nvPr/>
        </p:nvSpPr>
        <p:spPr>
          <a:xfrm>
            <a:off x="138304" y="4629287"/>
            <a:ext cx="36675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 err="1"/>
              <a:t>Ffynhonnell</a:t>
            </a:r>
            <a:r>
              <a:rPr lang="en-GB" sz="1200" dirty="0"/>
              <a:t>: Energy Use in Wales 2023 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64D319E-F488-30DF-C35F-E1328A304974}"/>
              </a:ext>
            </a:extLst>
          </p:cNvPr>
          <p:cNvCxnSpPr/>
          <p:nvPr/>
        </p:nvCxnSpPr>
        <p:spPr>
          <a:xfrm flipH="1">
            <a:off x="7061703" y="2633049"/>
            <a:ext cx="1819746" cy="0"/>
          </a:xfrm>
          <a:prstGeom prst="straightConnector1">
            <a:avLst/>
          </a:prstGeom>
          <a:ln w="57150">
            <a:solidFill>
              <a:srgbClr val="AED5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8D66003-67F3-C75A-85C2-1967719175CA}"/>
              </a:ext>
            </a:extLst>
          </p:cNvPr>
          <p:cNvSpPr txBox="1"/>
          <p:nvPr/>
        </p:nvSpPr>
        <p:spPr>
          <a:xfrm>
            <a:off x="8960396" y="1439228"/>
            <a:ext cx="2930153" cy="87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Tanwydd Ffosil sy'n cyfrif am y gyfran fwyaf o ynni a gynhyrchir yng Nghymru o hyd.</a:t>
            </a:r>
            <a:endParaRPr lang="en-GB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F0C9EF-8E78-3770-CC7E-F91C341B27DD}"/>
              </a:ext>
            </a:extLst>
          </p:cNvPr>
          <p:cNvSpPr txBox="1"/>
          <p:nvPr/>
        </p:nvSpPr>
        <p:spPr>
          <a:xfrm>
            <a:off x="8868072" y="2374035"/>
            <a:ext cx="3114800" cy="87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Fodd bynnag, mae cynhyrchiant adnewyddadwy yn cynyddu flwyddyn ar ôl blwyddyn.</a:t>
            </a:r>
            <a:endParaRPr lang="en-GB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2C518C-BC09-DF1D-5B5D-5270DAD43F97}"/>
              </a:ext>
            </a:extLst>
          </p:cNvPr>
          <p:cNvSpPr txBox="1"/>
          <p:nvPr/>
        </p:nvSpPr>
        <p:spPr>
          <a:xfrm>
            <a:off x="9045392" y="3308843"/>
            <a:ext cx="2879412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Roedd</a:t>
            </a:r>
            <a:r>
              <a:rPr lang="cy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y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3663</a:t>
            </a:r>
            <a:r>
              <a:rPr lang="cy-GB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MW o gapasiti trydan adnewyddadwy yn 2021.</a:t>
            </a:r>
            <a:endParaRPr lang="en-GB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BBE0FCA-F87A-F675-67F9-A6537BA005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>
            <a:off x="1" y="6111089"/>
            <a:ext cx="714186" cy="74691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6C3FDA-AAD1-C15A-405F-8BF4EA02AA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>
            <a:off x="443054" y="5848751"/>
            <a:ext cx="607936" cy="63579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BE947EE-3D23-E881-6B28-299079EBD1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>
            <a:off x="11507323" y="0"/>
            <a:ext cx="714186" cy="74691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342EA3A-1073-71EC-3BC6-FB0BE57B89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>
            <a:off x="11151306" y="464327"/>
            <a:ext cx="607936" cy="63579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9A2A86D-6455-57CC-65A1-7EAE39513B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>
            <a:off x="1384798" y="6111088"/>
            <a:ext cx="714186" cy="74691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98C7300-3ADC-6978-1A60-41A141308E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>
            <a:off x="1918201" y="5676068"/>
            <a:ext cx="607936" cy="63579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A53CBFF-79BE-69FB-D4EA-DE8F5F2BE7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>
            <a:off x="9783238" y="493455"/>
            <a:ext cx="607936" cy="63579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0E6863D-0B5D-0BC2-F744-FA78A438A0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>
            <a:off x="10094459" y="-14938"/>
            <a:ext cx="714186" cy="7469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ACBC06-6462-992C-55D1-AE4C18AF69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04" y="1590506"/>
            <a:ext cx="3133725" cy="3009900"/>
          </a:xfrm>
          <a:prstGeom prst="rect">
            <a:avLst/>
          </a:prstGeom>
        </p:spPr>
      </p:pic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409D51C6-62F7-B694-DD53-AA0DFE8FD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788431"/>
              </p:ext>
            </p:extLst>
          </p:nvPr>
        </p:nvGraphicFramePr>
        <p:xfrm>
          <a:off x="175028" y="921546"/>
          <a:ext cx="3409133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9133">
                  <a:extLst>
                    <a:ext uri="{9D8B030D-6E8A-4147-A177-3AD203B41FA5}">
                      <a16:colId xmlns:a16="http://schemas.microsoft.com/office/drawing/2014/main" val="3388353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Cynhyrchu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trydan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yng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Nghymru</a:t>
                      </a:r>
                      <a:r>
                        <a:rPr lang="en-GB" dirty="0"/>
                        <a:t> (2023)</a:t>
                      </a:r>
                    </a:p>
                  </a:txBody>
                  <a:tcPr>
                    <a:solidFill>
                      <a:srgbClr val="AED5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405530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9A806FB5-7B7A-EB45-4D2D-D081A69A99D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16" r="4952"/>
          <a:stretch/>
        </p:blipFill>
        <p:spPr>
          <a:xfrm>
            <a:off x="5717268" y="3488926"/>
            <a:ext cx="2616214" cy="302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71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58468-0003-0929-60BA-D063F137C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3" y="0"/>
            <a:ext cx="4361935" cy="6858000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4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Pam fod angen i ni ddefnyddio ynni adnewyddadwy?</a:t>
            </a:r>
            <a:endParaRPr lang="en-GB" sz="4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ABAD425-4A4A-7CC5-2A54-65FF245DA2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0578086"/>
              </p:ext>
            </p:extLst>
          </p:nvPr>
        </p:nvGraphicFramePr>
        <p:xfrm>
          <a:off x="2432225" y="325120"/>
          <a:ext cx="9451817" cy="697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6097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75888B-7C05-4338-D82B-E5F8D2B937D2}"/>
              </a:ext>
            </a:extLst>
          </p:cNvPr>
          <p:cNvSpPr txBox="1"/>
          <p:nvPr/>
        </p:nvSpPr>
        <p:spPr>
          <a:xfrm>
            <a:off x="630117" y="4345262"/>
            <a:ext cx="3515557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Nid yw'r tymheredd yn newid faint o ynni a gynhyrchir gan banel solar; dim ond cryfder golau'r haul sy'n gwneud gwahaniaeth.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76A1F7-86D1-39E2-CE6B-CF3AB2F0F60A}"/>
              </a:ext>
            </a:extLst>
          </p:cNvPr>
          <p:cNvGrpSpPr/>
          <p:nvPr/>
        </p:nvGrpSpPr>
        <p:grpSpPr>
          <a:xfrm>
            <a:off x="3903350" y="1436979"/>
            <a:ext cx="4474346" cy="4160894"/>
            <a:chOff x="3565711" y="1010890"/>
            <a:chExt cx="4474346" cy="41608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47B4A67-B356-5884-4607-A2A527B43B16}"/>
                </a:ext>
              </a:extLst>
            </p:cNvPr>
            <p:cNvSpPr txBox="1"/>
            <p:nvPr/>
          </p:nvSpPr>
          <p:spPr>
            <a:xfrm>
              <a:off x="4559681" y="2315598"/>
              <a:ext cx="2461208" cy="2123658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y-GB" sz="4400" kern="100" dirty="0"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Ynni’r haul </a:t>
              </a:r>
              <a:endParaRPr lang="en-GB" sz="4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en-GB" sz="4400" dirty="0">
                <a:latin typeface="+mj-lt"/>
              </a:endParaRPr>
            </a:p>
          </p:txBody>
        </p:sp>
        <p:sp>
          <p:nvSpPr>
            <p:cNvPr id="8" name="Sun 7">
              <a:extLst>
                <a:ext uri="{FF2B5EF4-FFF2-40B4-BE49-F238E27FC236}">
                  <a16:creationId xmlns:a16="http://schemas.microsoft.com/office/drawing/2014/main" id="{D932C29F-4FBB-2C37-F8D1-09F581B53CC6}"/>
                </a:ext>
              </a:extLst>
            </p:cNvPr>
            <p:cNvSpPr/>
            <p:nvPr/>
          </p:nvSpPr>
          <p:spPr>
            <a:xfrm>
              <a:off x="3565711" y="1010890"/>
              <a:ext cx="4474346" cy="4160894"/>
            </a:xfrm>
            <a:prstGeom prst="sun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1CE792C-B0CD-AFA0-5D20-B3C573781680}"/>
              </a:ext>
            </a:extLst>
          </p:cNvPr>
          <p:cNvSpPr txBox="1"/>
          <p:nvPr/>
        </p:nvSpPr>
        <p:spPr>
          <a:xfrm>
            <a:off x="1378527" y="1190152"/>
            <a:ext cx="3338945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gan yr Haul egni golau sy'n teithio i'r Ddaear.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A4036B-1B6A-6943-3BA5-E9FEA684DA59}"/>
              </a:ext>
            </a:extLst>
          </p:cNvPr>
          <p:cNvSpPr txBox="1"/>
          <p:nvPr/>
        </p:nvSpPr>
        <p:spPr>
          <a:xfrm>
            <a:off x="3360339" y="252513"/>
            <a:ext cx="5560367" cy="7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4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Cywir neu Anghywir?</a:t>
            </a:r>
            <a:endParaRPr lang="en-GB" sz="4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42C62F-F2FC-1CA4-248A-1F13226879C7}"/>
              </a:ext>
            </a:extLst>
          </p:cNvPr>
          <p:cNvSpPr txBox="1"/>
          <p:nvPr/>
        </p:nvSpPr>
        <p:spPr>
          <a:xfrm>
            <a:off x="8261652" y="4335756"/>
            <a:ext cx="2701637" cy="1394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Mae golau'r haul yn cael ei ddal gan ddefnyddio paneli mawr sy'n cynnwys celloedd solar.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6C9BB0-4AE5-F025-0A6A-ED6FEA4484EF}"/>
              </a:ext>
            </a:extLst>
          </p:cNvPr>
          <p:cNvSpPr txBox="1"/>
          <p:nvPr/>
        </p:nvSpPr>
        <p:spPr>
          <a:xfrm>
            <a:off x="954235" y="2576945"/>
            <a:ext cx="3131060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Gellir lleoli paneli solar y tu mewn i gartrefi ac ar doeau. 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19F32-D35B-4216-2068-4BFDCE3C924A}"/>
              </a:ext>
            </a:extLst>
          </p:cNvPr>
          <p:cNvSpPr txBox="1"/>
          <p:nvPr/>
        </p:nvSpPr>
        <p:spPr>
          <a:xfrm>
            <a:off x="4493199" y="5721919"/>
            <a:ext cx="3205602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 ond gyda'r nos y mae paneli solar yn cynhyrchu trydan.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877C0C-F379-100E-B868-4F9D39CC9164}"/>
              </a:ext>
            </a:extLst>
          </p:cNvPr>
          <p:cNvSpPr txBox="1"/>
          <p:nvPr/>
        </p:nvSpPr>
        <p:spPr>
          <a:xfrm>
            <a:off x="7597703" y="1165854"/>
            <a:ext cx="3486180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Nid yw paneli solar yn gallu storio ynni.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916441-979E-9A3C-9821-F6D6C20E1ACB}"/>
              </a:ext>
            </a:extLst>
          </p:cNvPr>
          <p:cNvSpPr txBox="1"/>
          <p:nvPr/>
        </p:nvSpPr>
        <p:spPr>
          <a:xfrm>
            <a:off x="8195749" y="2505877"/>
            <a:ext cx="2824396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Nid oes modd symud paneli solar ar ôl iddynt gael eu gosod.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0AE18A-02D5-35EB-B3A1-C0800C7C8C06}"/>
              </a:ext>
            </a:extLst>
          </p:cNvPr>
          <p:cNvSpPr txBox="1"/>
          <p:nvPr/>
        </p:nvSpPr>
        <p:spPr>
          <a:xfrm>
            <a:off x="-13370" y="6559640"/>
            <a:ext cx="6096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00" dirty="0">
                <a:hlinkClick r:id="rId3"/>
              </a:rPr>
              <a:t>https://www.bbc.co.uk/bitesize/topics/zxy4cmn/articles/zq6bydm#zwdk96f</a:t>
            </a:r>
            <a:r>
              <a:rPr lang="en-GB" sz="1300" dirty="0"/>
              <a:t> </a:t>
            </a:r>
          </a:p>
        </p:txBody>
      </p:sp>
      <p:sp>
        <p:nvSpPr>
          <p:cNvPr id="5" name="Multiplication Sign 4">
            <a:extLst>
              <a:ext uri="{FF2B5EF4-FFF2-40B4-BE49-F238E27FC236}">
                <a16:creationId xmlns:a16="http://schemas.microsoft.com/office/drawing/2014/main" id="{D233B605-3FA7-5C2C-6F65-8368F1A5AB4C}"/>
              </a:ext>
            </a:extLst>
          </p:cNvPr>
          <p:cNvSpPr/>
          <p:nvPr/>
        </p:nvSpPr>
        <p:spPr>
          <a:xfrm>
            <a:off x="1917333" y="2432999"/>
            <a:ext cx="1022919" cy="950496"/>
          </a:xfrm>
          <a:prstGeom prst="mathMultiply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05E81346-9ECA-36A9-E97E-F550CF0A0767}"/>
              </a:ext>
            </a:extLst>
          </p:cNvPr>
          <p:cNvSpPr/>
          <p:nvPr/>
        </p:nvSpPr>
        <p:spPr>
          <a:xfrm>
            <a:off x="5629062" y="5739701"/>
            <a:ext cx="1022919" cy="950496"/>
          </a:xfrm>
          <a:prstGeom prst="mathMultiply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0F7C4DC-7AE8-3E10-CDCB-97D26E07CA4A}"/>
              </a:ext>
            </a:extLst>
          </p:cNvPr>
          <p:cNvSpPr/>
          <p:nvPr/>
        </p:nvSpPr>
        <p:spPr>
          <a:xfrm>
            <a:off x="9096489" y="2519178"/>
            <a:ext cx="1022919" cy="950496"/>
          </a:xfrm>
          <a:prstGeom prst="mathMultiply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C2D56E35-980A-9955-DEFA-4F4AADC7B78E}"/>
              </a:ext>
            </a:extLst>
          </p:cNvPr>
          <p:cNvSpPr/>
          <p:nvPr/>
        </p:nvSpPr>
        <p:spPr>
          <a:xfrm rot="18871439">
            <a:off x="2637216" y="1345011"/>
            <a:ext cx="821566" cy="343002"/>
          </a:xfrm>
          <a:prstGeom prst="corne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-Shape 17">
            <a:extLst>
              <a:ext uri="{FF2B5EF4-FFF2-40B4-BE49-F238E27FC236}">
                <a16:creationId xmlns:a16="http://schemas.microsoft.com/office/drawing/2014/main" id="{07568713-5EF7-F1A7-BF15-5BA0B8618823}"/>
              </a:ext>
            </a:extLst>
          </p:cNvPr>
          <p:cNvSpPr/>
          <p:nvPr/>
        </p:nvSpPr>
        <p:spPr>
          <a:xfrm rot="18871439">
            <a:off x="1944863" y="5056897"/>
            <a:ext cx="821566" cy="343002"/>
          </a:xfrm>
          <a:prstGeom prst="corne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L-Shape 18">
            <a:extLst>
              <a:ext uri="{FF2B5EF4-FFF2-40B4-BE49-F238E27FC236}">
                <a16:creationId xmlns:a16="http://schemas.microsoft.com/office/drawing/2014/main" id="{25010438-C0F3-2C82-559D-8B0A74652C5C}"/>
              </a:ext>
            </a:extLst>
          </p:cNvPr>
          <p:cNvSpPr/>
          <p:nvPr/>
        </p:nvSpPr>
        <p:spPr>
          <a:xfrm rot="18871439">
            <a:off x="8930010" y="1334130"/>
            <a:ext cx="821566" cy="343002"/>
          </a:xfrm>
          <a:prstGeom prst="corne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2553D1C7-EB41-918C-3B1D-F5B209F4A118}"/>
              </a:ext>
            </a:extLst>
          </p:cNvPr>
          <p:cNvSpPr/>
          <p:nvPr/>
        </p:nvSpPr>
        <p:spPr>
          <a:xfrm rot="18871439">
            <a:off x="9197163" y="4861752"/>
            <a:ext cx="821566" cy="343002"/>
          </a:xfrm>
          <a:prstGeom prst="corne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80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6D109-9FD4-0264-10E0-2641AE80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833" y="2223719"/>
            <a:ext cx="2120334" cy="142610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5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Gwynt</a:t>
            </a:r>
            <a:endParaRPr lang="en-GB" sz="5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66F21E-2D3C-7A18-2E9C-5ED61F92180D}"/>
              </a:ext>
            </a:extLst>
          </p:cNvPr>
          <p:cNvSpPr txBox="1"/>
          <p:nvPr/>
        </p:nvSpPr>
        <p:spPr>
          <a:xfrm>
            <a:off x="6916246" y="4773757"/>
            <a:ext cx="3178206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Gellir grwpio nifer o dyrbinau gwynt gyda'i gilydd i ffurfio fferm wynt.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590AFF55-3C66-7BAA-4B3C-CB9F80D324F1}"/>
              </a:ext>
            </a:extLst>
          </p:cNvPr>
          <p:cNvSpPr/>
          <p:nvPr/>
        </p:nvSpPr>
        <p:spPr>
          <a:xfrm rot="367476">
            <a:off x="4356308" y="1902164"/>
            <a:ext cx="3527206" cy="2288678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B78CFF-8B51-5116-45AD-0822C9A79EF4}"/>
              </a:ext>
            </a:extLst>
          </p:cNvPr>
          <p:cNvSpPr txBox="1"/>
          <p:nvPr/>
        </p:nvSpPr>
        <p:spPr>
          <a:xfrm>
            <a:off x="8662776" y="2848194"/>
            <a:ext cx="3178206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Gellir eu lleoli yn y môr ac ar y tir.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CCEB4B-54A9-6A16-D875-3DBE7A59438F}"/>
              </a:ext>
            </a:extLst>
          </p:cNvPr>
          <p:cNvSpPr txBox="1"/>
          <p:nvPr/>
        </p:nvSpPr>
        <p:spPr>
          <a:xfrm>
            <a:off x="908831" y="1103975"/>
            <a:ext cx="3178205" cy="1394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Wrth i'r gwynt chwythu, mae'n trosglwyddo peth o'i egni cinetig i'r llafnau, sy'n troi ac yn gyrru'r generadur.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05F09C-30B0-C930-6FB2-F940DC3DCB53}"/>
              </a:ext>
            </a:extLst>
          </p:cNvPr>
          <p:cNvSpPr txBox="1"/>
          <p:nvPr/>
        </p:nvSpPr>
        <p:spPr>
          <a:xfrm>
            <a:off x="3890061" y="321333"/>
            <a:ext cx="4726498" cy="7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4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Cywir neu Anghywir?</a:t>
            </a:r>
            <a:endParaRPr lang="en-GB" sz="4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157882-1BD2-4D57-B835-C690E9337DAD}"/>
              </a:ext>
            </a:extLst>
          </p:cNvPr>
          <p:cNvSpPr txBox="1"/>
          <p:nvPr/>
        </p:nvSpPr>
        <p:spPr>
          <a:xfrm>
            <a:off x="7942023" y="1146289"/>
            <a:ext cx="2426329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 ond yn ystod y dydd y gellir harneisio ynni gwynt. 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DB4BF1-8ECF-ABB1-30B1-C1A57B1F21E2}"/>
              </a:ext>
            </a:extLst>
          </p:cNvPr>
          <p:cNvSpPr txBox="1"/>
          <p:nvPr/>
        </p:nvSpPr>
        <p:spPr>
          <a:xfrm>
            <a:off x="807430" y="3047388"/>
            <a:ext cx="3041078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swm y trydan a gynhyrchir yn dibynnu ar gryfder y gwynt.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2A3C05-7AAC-9AAC-FBB4-8D821148CA80}"/>
              </a:ext>
            </a:extLst>
          </p:cNvPr>
          <p:cNvSpPr txBox="1"/>
          <p:nvPr/>
        </p:nvSpPr>
        <p:spPr>
          <a:xfrm>
            <a:off x="3330785" y="4773757"/>
            <a:ext cx="2905499" cy="10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tyrbinau gwynt yn symud drwy’r dydd, bob dydd.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ED0FA4-D2EB-5E34-4C21-CC64A4BE8EAE}"/>
              </a:ext>
            </a:extLst>
          </p:cNvPr>
          <p:cNvSpPr txBox="1"/>
          <p:nvPr/>
        </p:nvSpPr>
        <p:spPr>
          <a:xfrm>
            <a:off x="154382" y="6420195"/>
            <a:ext cx="71703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>
                <a:hlinkClick r:id="rId3"/>
              </a:rPr>
              <a:t>https://www.bbc.co.uk/bitesize/guides/z7mfwty/revision/2</a:t>
            </a:r>
            <a:r>
              <a:rPr lang="en-GB" sz="1300" dirty="0"/>
              <a:t>  </a:t>
            </a:r>
          </a:p>
          <a:p>
            <a:r>
              <a:rPr lang="en-GB" sz="1300" dirty="0"/>
              <a:t> </a:t>
            </a:r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E8044E4D-56DE-5666-A33F-63C3A338B09B}"/>
              </a:ext>
            </a:extLst>
          </p:cNvPr>
          <p:cNvSpPr/>
          <p:nvPr/>
        </p:nvSpPr>
        <p:spPr>
          <a:xfrm>
            <a:off x="4375977" y="4773757"/>
            <a:ext cx="1022919" cy="950496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04EC18CE-1135-C870-1ED2-6343A1E6E14D}"/>
              </a:ext>
            </a:extLst>
          </p:cNvPr>
          <p:cNvSpPr/>
          <p:nvPr/>
        </p:nvSpPr>
        <p:spPr>
          <a:xfrm rot="18871439">
            <a:off x="1860843" y="3384579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C4AFCBB9-FAFE-F41F-ECE9-4BE1621F9A54}"/>
              </a:ext>
            </a:extLst>
          </p:cNvPr>
          <p:cNvSpPr/>
          <p:nvPr/>
        </p:nvSpPr>
        <p:spPr>
          <a:xfrm>
            <a:off x="8643729" y="1207655"/>
            <a:ext cx="1022919" cy="950496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03D1A528-7601-C238-CBC0-69E7D18D96EA}"/>
              </a:ext>
            </a:extLst>
          </p:cNvPr>
          <p:cNvSpPr/>
          <p:nvPr/>
        </p:nvSpPr>
        <p:spPr>
          <a:xfrm rot="18871439">
            <a:off x="1981611" y="1591041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id="{644379AF-075F-D7DF-C5BC-D63E68D2191E}"/>
              </a:ext>
            </a:extLst>
          </p:cNvPr>
          <p:cNvSpPr/>
          <p:nvPr/>
        </p:nvSpPr>
        <p:spPr>
          <a:xfrm rot="18871439">
            <a:off x="8334088" y="5139623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F1A76DD5-858B-1913-1615-C375B2F91544}"/>
              </a:ext>
            </a:extLst>
          </p:cNvPr>
          <p:cNvSpPr/>
          <p:nvPr/>
        </p:nvSpPr>
        <p:spPr>
          <a:xfrm rot="18871439">
            <a:off x="9996788" y="3167681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15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0b33eb-6526-4a11-b7bc-ffc5ef8454ca">
      <Terms xmlns="http://schemas.microsoft.com/office/infopath/2007/PartnerControls"/>
    </lcf76f155ced4ddcb4097134ff3c332f>
    <TaxCatchAll xmlns="2fc2a8c7-3b3f-4409-bc78-aa40538e7eb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6538D77993CB45ACFB3FCD6907904A" ma:contentTypeVersion="10" ma:contentTypeDescription="Create a new document." ma:contentTypeScope="" ma:versionID="e6e61cf67e6254fb38518fea7e8e0652">
  <xsd:schema xmlns:xsd="http://www.w3.org/2001/XMLSchema" xmlns:xs="http://www.w3.org/2001/XMLSchema" xmlns:p="http://schemas.microsoft.com/office/2006/metadata/properties" xmlns:ns2="f00b33eb-6526-4a11-b7bc-ffc5ef8454ca" xmlns:ns3="2fc2a8c7-3b3f-4409-bc78-aa40538e7eb1" targetNamespace="http://schemas.microsoft.com/office/2006/metadata/properties" ma:root="true" ma:fieldsID="cae5922ba833a49a3933bda62826035d" ns2:_="" ns3:_="">
    <xsd:import namespace="f00b33eb-6526-4a11-b7bc-ffc5ef8454ca"/>
    <xsd:import namespace="2fc2a8c7-3b3f-4409-bc78-aa40538e7e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0b33eb-6526-4a11-b7bc-ffc5ef8454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b820720-3cae-4e0f-87a0-a0b1591a73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c2a8c7-3b3f-4409-bc78-aa40538e7eb1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9916344-974c-40d7-84f2-6dd26b6b4354}" ma:internalName="TaxCatchAll" ma:showField="CatchAllData" ma:web="291defe7-66f3-4918-b04f-d825f4abd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1A8E47-A886-44FE-998A-53963930DD9E}">
  <ds:schemaRefs>
    <ds:schemaRef ds:uri="http://schemas.microsoft.com/office/2006/metadata/properties"/>
    <ds:schemaRef ds:uri="http://schemas.microsoft.com/office/infopath/2007/PartnerControls"/>
    <ds:schemaRef ds:uri="3796c711-4acb-4d3d-a580-180100c913f5"/>
    <ds:schemaRef ds:uri="0fc7efbc-3519-4043-a7cf-9257e46b4e16"/>
  </ds:schemaRefs>
</ds:datastoreItem>
</file>

<file path=customXml/itemProps2.xml><?xml version="1.0" encoding="utf-8"?>
<ds:datastoreItem xmlns:ds="http://schemas.openxmlformats.org/officeDocument/2006/customXml" ds:itemID="{FDD0B550-11EB-42EE-990A-C41640E52443}"/>
</file>

<file path=customXml/itemProps3.xml><?xml version="1.0" encoding="utf-8"?>
<ds:datastoreItem xmlns:ds="http://schemas.openxmlformats.org/officeDocument/2006/customXml" ds:itemID="{2E06E2DB-F4BF-447E-B631-47933C2F51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2489</TotalTime>
  <Words>2020</Words>
  <Application>Microsoft Office PowerPoint</Application>
  <PresentationFormat>Widescreen</PresentationFormat>
  <Paragraphs>185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 Narrow</vt:lpstr>
      <vt:lpstr>Arial</vt:lpstr>
      <vt:lpstr>Calibri</vt:lpstr>
      <vt:lpstr>Calibri Light</vt:lpstr>
      <vt:lpstr>ReithSans</vt:lpstr>
      <vt:lpstr>Office Theme</vt:lpstr>
      <vt:lpstr>Ynni </vt:lpstr>
      <vt:lpstr>Beth yw’r holl wahanol fathau o ffynonellau ynni?  </vt:lpstr>
      <vt:lpstr> Ynni Anadnewyddadwy o Danwydd Ffosil </vt:lpstr>
      <vt:lpstr>Ynni adnewyddadwy </vt:lpstr>
      <vt:lpstr>PowerPoint Presentation</vt:lpstr>
      <vt:lpstr>Cymysgedd Ynni Cymru</vt:lpstr>
      <vt:lpstr>Pam fod angen i ni ddefnyddio ynni adnewyddadwy?</vt:lpstr>
      <vt:lpstr>PowerPoint Presentation</vt:lpstr>
      <vt:lpstr>Gwynt</vt:lpstr>
      <vt:lpstr> Hydrodrydan    </vt:lpstr>
      <vt:lpstr>PowerPoint Presentation</vt:lpstr>
      <vt:lpstr>Beth yw Effeithlonrwydd Ynni?</vt:lpstr>
      <vt:lpstr>PowerPoint Presentation</vt:lpstr>
      <vt:lpstr>Sut all eich ysgol fod yn effeithlon o ran ynni?</vt:lpstr>
      <vt:lpstr>CAMAU GWEITHREDU !</vt:lpstr>
      <vt:lpstr>Crynodeb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</dc:title>
  <dc:creator>Molly Salter (P&amp;E)</dc:creator>
  <cp:lastModifiedBy>Ella Bailey</cp:lastModifiedBy>
  <cp:revision>58</cp:revision>
  <dcterms:created xsi:type="dcterms:W3CDTF">2023-10-11T14:38:05Z</dcterms:created>
  <dcterms:modified xsi:type="dcterms:W3CDTF">2026-03-19T14:42:38Z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0x010100D46538D77993CB45ACFB3FCD6907904A</vt:lpwstr>
  </property>
  <property fmtid="{D5CDD505-2E9C-101B-9397-08002B2CF9AE}" pid="3" name="MediaServiceImageTags">
    <vt:lpwstr/>
  </property>
  <property fmtid="{D5CDD505-2E9C-101B-9397-08002B2CF9AE}" pid="4" name="Order">
    <vt:r8>31100</vt:r8>
  </property>
  <property fmtid="{D5CDD505-2E9C-101B-9397-08002B2CF9AE}" pid="5" name="_ExtendedDescription">
    <vt:lpwstr/>
  </property>
</Properties>
</file>