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60" r:id="rId5"/>
    <p:sldId id="261" r:id="rId6"/>
    <p:sldId id="262" r:id="rId7"/>
    <p:sldId id="268" r:id="rId8"/>
    <p:sldId id="267" r:id="rId9"/>
    <p:sldId id="330" r:id="rId10"/>
    <p:sldId id="269" r:id="rId11"/>
    <p:sldId id="270" r:id="rId12"/>
    <p:sldId id="271" r:id="rId13"/>
    <p:sldId id="272" r:id="rId14"/>
    <p:sldId id="273" r:id="rId15"/>
    <p:sldId id="329" r:id="rId16"/>
    <p:sldId id="2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81994-701A-41A3-ACF0-B5DAFA13AF3A}" v="1" dt="2025-05-06T08:54:21.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404" y="56"/>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E Lewis" userId="3e389c4b-81fb-4976-b690-a9b4aef77b23" providerId="ADAL" clId="{36881994-701A-41A3-ACF0-B5DAFA13AF3A}"/>
    <pc:docChg chg="custSel modSld">
      <pc:chgData name="Sian E Lewis" userId="3e389c4b-81fb-4976-b690-a9b4aef77b23" providerId="ADAL" clId="{36881994-701A-41A3-ACF0-B5DAFA13AF3A}" dt="2025-05-06T12:53:10.188" v="2832" actId="20577"/>
      <pc:docMkLst>
        <pc:docMk/>
      </pc:docMkLst>
      <pc:sldChg chg="modSp mod">
        <pc:chgData name="Sian E Lewis" userId="3e389c4b-81fb-4976-b690-a9b4aef77b23" providerId="ADAL" clId="{36881994-701A-41A3-ACF0-B5DAFA13AF3A}" dt="2025-05-06T07:50:57.044" v="32" actId="20577"/>
        <pc:sldMkLst>
          <pc:docMk/>
          <pc:sldMk cId="0" sldId="260"/>
        </pc:sldMkLst>
        <pc:spChg chg="mod">
          <ac:chgData name="Sian E Lewis" userId="3e389c4b-81fb-4976-b690-a9b4aef77b23" providerId="ADAL" clId="{36881994-701A-41A3-ACF0-B5DAFA13AF3A}" dt="2025-05-06T07:50:33.201" v="21" actId="1076"/>
          <ac:spMkLst>
            <pc:docMk/>
            <pc:sldMk cId="0" sldId="260"/>
            <ac:spMk id="115" creationId="{00000000-0000-0000-0000-000000000000}"/>
          </ac:spMkLst>
        </pc:spChg>
        <pc:spChg chg="mod">
          <ac:chgData name="Sian E Lewis" userId="3e389c4b-81fb-4976-b690-a9b4aef77b23" providerId="ADAL" clId="{36881994-701A-41A3-ACF0-B5DAFA13AF3A}" dt="2025-05-06T07:50:57.044" v="32" actId="20577"/>
          <ac:spMkLst>
            <pc:docMk/>
            <pc:sldMk cId="0" sldId="260"/>
            <ac:spMk id="116" creationId="{00000000-0000-0000-0000-000000000000}"/>
          </ac:spMkLst>
        </pc:spChg>
      </pc:sldChg>
      <pc:sldChg chg="modSp mod">
        <pc:chgData name="Sian E Lewis" userId="3e389c4b-81fb-4976-b690-a9b4aef77b23" providerId="ADAL" clId="{36881994-701A-41A3-ACF0-B5DAFA13AF3A}" dt="2025-05-06T11:01:58.679" v="2657" actId="20577"/>
        <pc:sldMkLst>
          <pc:docMk/>
          <pc:sldMk cId="0" sldId="261"/>
        </pc:sldMkLst>
        <pc:spChg chg="mod">
          <ac:chgData name="Sian E Lewis" userId="3e389c4b-81fb-4976-b690-a9b4aef77b23" providerId="ADAL" clId="{36881994-701A-41A3-ACF0-B5DAFA13AF3A}" dt="2025-05-06T07:51:14.510" v="48" actId="20577"/>
          <ac:spMkLst>
            <pc:docMk/>
            <pc:sldMk cId="0" sldId="261"/>
            <ac:spMk id="122" creationId="{00000000-0000-0000-0000-000000000000}"/>
          </ac:spMkLst>
        </pc:spChg>
        <pc:spChg chg="mod">
          <ac:chgData name="Sian E Lewis" userId="3e389c4b-81fb-4976-b690-a9b4aef77b23" providerId="ADAL" clId="{36881994-701A-41A3-ACF0-B5DAFA13AF3A}" dt="2025-05-06T11:01:58.679" v="2657" actId="20577"/>
          <ac:spMkLst>
            <pc:docMk/>
            <pc:sldMk cId="0" sldId="261"/>
            <ac:spMk id="123" creationId="{00000000-0000-0000-0000-000000000000}"/>
          </ac:spMkLst>
        </pc:spChg>
      </pc:sldChg>
      <pc:sldChg chg="modSp mod">
        <pc:chgData name="Sian E Lewis" userId="3e389c4b-81fb-4976-b690-a9b4aef77b23" providerId="ADAL" clId="{36881994-701A-41A3-ACF0-B5DAFA13AF3A}" dt="2025-05-06T11:04:02.896" v="2658" actId="20577"/>
        <pc:sldMkLst>
          <pc:docMk/>
          <pc:sldMk cId="0" sldId="262"/>
        </pc:sldMkLst>
        <pc:spChg chg="mod">
          <ac:chgData name="Sian E Lewis" userId="3e389c4b-81fb-4976-b690-a9b4aef77b23" providerId="ADAL" clId="{36881994-701A-41A3-ACF0-B5DAFA13AF3A}" dt="2025-05-06T11:04:02.896" v="2658" actId="20577"/>
          <ac:spMkLst>
            <pc:docMk/>
            <pc:sldMk cId="0" sldId="262"/>
            <ac:spMk id="130" creationId="{00000000-0000-0000-0000-000000000000}"/>
          </ac:spMkLst>
        </pc:spChg>
        <pc:spChg chg="mod">
          <ac:chgData name="Sian E Lewis" userId="3e389c4b-81fb-4976-b690-a9b4aef77b23" providerId="ADAL" clId="{36881994-701A-41A3-ACF0-B5DAFA13AF3A}" dt="2025-05-06T07:54:43.232" v="374" actId="20577"/>
          <ac:spMkLst>
            <pc:docMk/>
            <pc:sldMk cId="0" sldId="262"/>
            <ac:spMk id="131" creationId="{00000000-0000-0000-0000-000000000000}"/>
          </ac:spMkLst>
        </pc:spChg>
      </pc:sldChg>
      <pc:sldChg chg="modSp mod">
        <pc:chgData name="Sian E Lewis" userId="3e389c4b-81fb-4976-b690-a9b4aef77b23" providerId="ADAL" clId="{36881994-701A-41A3-ACF0-B5DAFA13AF3A}" dt="2025-05-06T11:21:55.496" v="2763" actId="20577"/>
        <pc:sldMkLst>
          <pc:docMk/>
          <pc:sldMk cId="3898748459" sldId="267"/>
        </pc:sldMkLst>
        <pc:spChg chg="mod">
          <ac:chgData name="Sian E Lewis" userId="3e389c4b-81fb-4976-b690-a9b4aef77b23" providerId="ADAL" clId="{36881994-701A-41A3-ACF0-B5DAFA13AF3A}" dt="2025-05-06T11:21:55.496" v="2763" actId="20577"/>
          <ac:spMkLst>
            <pc:docMk/>
            <pc:sldMk cId="3898748459" sldId="267"/>
            <ac:spMk id="3" creationId="{C319780A-4EB3-4883-8D5A-F5FB0991B7EC}"/>
          </ac:spMkLst>
        </pc:spChg>
      </pc:sldChg>
      <pc:sldChg chg="modSp mod">
        <pc:chgData name="Sian E Lewis" userId="3e389c4b-81fb-4976-b690-a9b4aef77b23" providerId="ADAL" clId="{36881994-701A-41A3-ACF0-B5DAFA13AF3A}" dt="2025-05-06T12:21:26.942" v="2802" actId="20577"/>
        <pc:sldMkLst>
          <pc:docMk/>
          <pc:sldMk cId="3880586921" sldId="268"/>
        </pc:sldMkLst>
        <pc:spChg chg="mod">
          <ac:chgData name="Sian E Lewis" userId="3e389c4b-81fb-4976-b690-a9b4aef77b23" providerId="ADAL" clId="{36881994-701A-41A3-ACF0-B5DAFA13AF3A}" dt="2025-05-06T07:55:00.262" v="385" actId="20577"/>
          <ac:spMkLst>
            <pc:docMk/>
            <pc:sldMk cId="3880586921" sldId="268"/>
            <ac:spMk id="2" creationId="{0A392BB1-2248-48EC-87B2-3F530FEAE988}"/>
          </ac:spMkLst>
        </pc:spChg>
        <pc:spChg chg="mod">
          <ac:chgData name="Sian E Lewis" userId="3e389c4b-81fb-4976-b690-a9b4aef77b23" providerId="ADAL" clId="{36881994-701A-41A3-ACF0-B5DAFA13AF3A}" dt="2025-05-06T12:21:26.942" v="2802" actId="20577"/>
          <ac:spMkLst>
            <pc:docMk/>
            <pc:sldMk cId="3880586921" sldId="268"/>
            <ac:spMk id="3" creationId="{C83E41C5-0FA3-4DE5-8E09-95EE64D6D2CD}"/>
          </ac:spMkLst>
        </pc:spChg>
      </pc:sldChg>
      <pc:sldChg chg="modSp mod">
        <pc:chgData name="Sian E Lewis" userId="3e389c4b-81fb-4976-b690-a9b4aef77b23" providerId="ADAL" clId="{36881994-701A-41A3-ACF0-B5DAFA13AF3A}" dt="2025-05-06T08:14:18.457" v="1582" actId="27636"/>
        <pc:sldMkLst>
          <pc:docMk/>
          <pc:sldMk cId="3770733427" sldId="269"/>
        </pc:sldMkLst>
        <pc:spChg chg="mod">
          <ac:chgData name="Sian E Lewis" userId="3e389c4b-81fb-4976-b690-a9b4aef77b23" providerId="ADAL" clId="{36881994-701A-41A3-ACF0-B5DAFA13AF3A}" dt="2025-05-06T08:08:10.595" v="1222" actId="27636"/>
          <ac:spMkLst>
            <pc:docMk/>
            <pc:sldMk cId="3770733427" sldId="269"/>
            <ac:spMk id="2" creationId="{5B310AD3-CDC7-4E29-82CE-D455197C350B}"/>
          </ac:spMkLst>
        </pc:spChg>
        <pc:spChg chg="mod">
          <ac:chgData name="Sian E Lewis" userId="3e389c4b-81fb-4976-b690-a9b4aef77b23" providerId="ADAL" clId="{36881994-701A-41A3-ACF0-B5DAFA13AF3A}" dt="2025-05-06T08:14:18.457" v="1582" actId="27636"/>
          <ac:spMkLst>
            <pc:docMk/>
            <pc:sldMk cId="3770733427" sldId="269"/>
            <ac:spMk id="4" creationId="{49D0361E-9F02-4780-9BDA-CF119DC9AFF5}"/>
          </ac:spMkLst>
        </pc:spChg>
      </pc:sldChg>
      <pc:sldChg chg="modSp mod">
        <pc:chgData name="Sian E Lewis" userId="3e389c4b-81fb-4976-b690-a9b4aef77b23" providerId="ADAL" clId="{36881994-701A-41A3-ACF0-B5DAFA13AF3A}" dt="2025-05-06T12:46:01.508" v="2808" actId="20577"/>
        <pc:sldMkLst>
          <pc:docMk/>
          <pc:sldMk cId="2407057901" sldId="270"/>
        </pc:sldMkLst>
        <pc:spChg chg="mod">
          <ac:chgData name="Sian E Lewis" userId="3e389c4b-81fb-4976-b690-a9b4aef77b23" providerId="ADAL" clId="{36881994-701A-41A3-ACF0-B5DAFA13AF3A}" dt="2025-05-06T12:46:01.508" v="2808" actId="20577"/>
          <ac:spMkLst>
            <pc:docMk/>
            <pc:sldMk cId="2407057901" sldId="270"/>
            <ac:spMk id="2" creationId="{63F3C554-DA5C-4AF8-8191-EDAF9FBD0790}"/>
          </ac:spMkLst>
        </pc:spChg>
      </pc:sldChg>
      <pc:sldChg chg="modSp mod">
        <pc:chgData name="Sian E Lewis" userId="3e389c4b-81fb-4976-b690-a9b4aef77b23" providerId="ADAL" clId="{36881994-701A-41A3-ACF0-B5DAFA13AF3A}" dt="2025-05-06T12:48:22.046" v="2810" actId="20577"/>
        <pc:sldMkLst>
          <pc:docMk/>
          <pc:sldMk cId="1456497659" sldId="271"/>
        </pc:sldMkLst>
        <pc:spChg chg="mod">
          <ac:chgData name="Sian E Lewis" userId="3e389c4b-81fb-4976-b690-a9b4aef77b23" providerId="ADAL" clId="{36881994-701A-41A3-ACF0-B5DAFA13AF3A}" dt="2025-05-06T12:48:22.046" v="2810" actId="20577"/>
          <ac:spMkLst>
            <pc:docMk/>
            <pc:sldMk cId="1456497659" sldId="271"/>
            <ac:spMk id="2" creationId="{B7FD34C0-6A3F-44A7-B8A4-2C1EB39262DB}"/>
          </ac:spMkLst>
        </pc:spChg>
      </pc:sldChg>
      <pc:sldChg chg="modSp mod">
        <pc:chgData name="Sian E Lewis" userId="3e389c4b-81fb-4976-b690-a9b4aef77b23" providerId="ADAL" clId="{36881994-701A-41A3-ACF0-B5DAFA13AF3A}" dt="2025-05-06T10:27:35.910" v="2642" actId="20577"/>
        <pc:sldMkLst>
          <pc:docMk/>
          <pc:sldMk cId="2981431919" sldId="272"/>
        </pc:sldMkLst>
        <pc:spChg chg="mod">
          <ac:chgData name="Sian E Lewis" userId="3e389c4b-81fb-4976-b690-a9b4aef77b23" providerId="ADAL" clId="{36881994-701A-41A3-ACF0-B5DAFA13AF3A}" dt="2025-05-06T10:27:35.910" v="2642" actId="20577"/>
          <ac:spMkLst>
            <pc:docMk/>
            <pc:sldMk cId="2981431919" sldId="272"/>
            <ac:spMk id="2" creationId="{C56F54B5-1D5D-4E06-902C-6774CBDCDCCE}"/>
          </ac:spMkLst>
        </pc:spChg>
      </pc:sldChg>
      <pc:sldChg chg="modSp mod">
        <pc:chgData name="Sian E Lewis" userId="3e389c4b-81fb-4976-b690-a9b4aef77b23" providerId="ADAL" clId="{36881994-701A-41A3-ACF0-B5DAFA13AF3A}" dt="2025-05-06T12:51:36.010" v="2818" actId="20577"/>
        <pc:sldMkLst>
          <pc:docMk/>
          <pc:sldMk cId="1883339510" sldId="273"/>
        </pc:sldMkLst>
        <pc:spChg chg="mod">
          <ac:chgData name="Sian E Lewis" userId="3e389c4b-81fb-4976-b690-a9b4aef77b23" providerId="ADAL" clId="{36881994-701A-41A3-ACF0-B5DAFA13AF3A}" dt="2025-05-06T08:27:56.743" v="2176" actId="20577"/>
          <ac:spMkLst>
            <pc:docMk/>
            <pc:sldMk cId="1883339510" sldId="273"/>
            <ac:spMk id="3" creationId="{813A4D86-C010-4185-A89A-C7DBF4766709}"/>
          </ac:spMkLst>
        </pc:spChg>
        <pc:spChg chg="mod">
          <ac:chgData name="Sian E Lewis" userId="3e389c4b-81fb-4976-b690-a9b4aef77b23" providerId="ADAL" clId="{36881994-701A-41A3-ACF0-B5DAFA13AF3A}" dt="2025-05-06T12:51:36.010" v="2818" actId="20577"/>
          <ac:spMkLst>
            <pc:docMk/>
            <pc:sldMk cId="1883339510" sldId="273"/>
            <ac:spMk id="4" creationId="{C74D2C8C-2C7D-49CB-9D46-5D7EE88889FA}"/>
          </ac:spMkLst>
        </pc:spChg>
      </pc:sldChg>
      <pc:sldChg chg="modSp mod">
        <pc:chgData name="Sian E Lewis" userId="3e389c4b-81fb-4976-b690-a9b4aef77b23" providerId="ADAL" clId="{36881994-701A-41A3-ACF0-B5DAFA13AF3A}" dt="2025-05-06T12:53:10.188" v="2832" actId="20577"/>
        <pc:sldMkLst>
          <pc:docMk/>
          <pc:sldMk cId="0" sldId="281"/>
        </pc:sldMkLst>
        <pc:spChg chg="mod">
          <ac:chgData name="Sian E Lewis" userId="3e389c4b-81fb-4976-b690-a9b4aef77b23" providerId="ADAL" clId="{36881994-701A-41A3-ACF0-B5DAFA13AF3A}" dt="2025-05-06T12:53:10.188" v="2832" actId="20577"/>
          <ac:spMkLst>
            <pc:docMk/>
            <pc:sldMk cId="0" sldId="281"/>
            <ac:spMk id="249" creationId="{00000000-0000-0000-0000-000000000000}"/>
          </ac:spMkLst>
        </pc:spChg>
      </pc:sldChg>
      <pc:sldChg chg="modSp mod">
        <pc:chgData name="Sian E Lewis" userId="3e389c4b-81fb-4976-b690-a9b4aef77b23" providerId="ADAL" clId="{36881994-701A-41A3-ACF0-B5DAFA13AF3A}" dt="2025-05-06T12:52:11.823" v="2822" actId="6549"/>
        <pc:sldMkLst>
          <pc:docMk/>
          <pc:sldMk cId="2390694783" sldId="329"/>
        </pc:sldMkLst>
        <pc:spChg chg="mod">
          <ac:chgData name="Sian E Lewis" userId="3e389c4b-81fb-4976-b690-a9b4aef77b23" providerId="ADAL" clId="{36881994-701A-41A3-ACF0-B5DAFA13AF3A}" dt="2025-05-06T08:27:03.735" v="2156" actId="20577"/>
          <ac:spMkLst>
            <pc:docMk/>
            <pc:sldMk cId="2390694783" sldId="329"/>
            <ac:spMk id="2" creationId="{03705CF9-AC08-4F5E-8937-8A69304DCACF}"/>
          </ac:spMkLst>
        </pc:spChg>
        <pc:spChg chg="mod">
          <ac:chgData name="Sian E Lewis" userId="3e389c4b-81fb-4976-b690-a9b4aef77b23" providerId="ADAL" clId="{36881994-701A-41A3-ACF0-B5DAFA13AF3A}" dt="2025-05-06T12:52:11.823" v="2822" actId="6549"/>
          <ac:spMkLst>
            <pc:docMk/>
            <pc:sldMk cId="2390694783" sldId="329"/>
            <ac:spMk id="3" creationId="{4A3F4BA3-5415-4F3D-A023-0EB5BDB989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707D2-FBCD-4918-86D7-148FF9C6DA14}" type="datetimeFigureOut">
              <a:rPr lang="en-GB" smtClean="0"/>
              <a:t>06/05/2025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AE9A-901F-4496-BAF0-9DEFB68007A8}" type="slidenum">
              <a:rPr lang="en-GB" smtClean="0"/>
              <a:t>‹#›</a:t>
            </a:fld>
            <a:endParaRPr lang="en-GB"/>
          </a:p>
        </p:txBody>
      </p:sp>
    </p:spTree>
    <p:extLst>
      <p:ext uri="{BB962C8B-B14F-4D97-AF65-F5344CB8AC3E}">
        <p14:creationId xmlns:p14="http://schemas.microsoft.com/office/powerpoint/2010/main" val="243994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3" name="Google Shape;1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8" name="Google Shape;12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
        <p:nvSpPr>
          <p:cNvPr id="246" name="Google Shape;24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6AB92-C56F-41E3-9B6B-056A32F151C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402966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6AB92-C56F-41E3-9B6B-056A32F151C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230479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6AB92-C56F-41E3-9B6B-056A32F151C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30052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6AB92-C56F-41E3-9B6B-056A32F151C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243687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6AB92-C56F-41E3-9B6B-056A32F151C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309428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96AB92-C56F-41E3-9B6B-056A32F151C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279640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96AB92-C56F-41E3-9B6B-056A32F151C3}"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133088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96AB92-C56F-41E3-9B6B-056A32F151C3}"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30176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6AB92-C56F-41E3-9B6B-056A32F151C3}"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213971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6AB92-C56F-41E3-9B6B-056A32F151C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415196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6AB92-C56F-41E3-9B6B-056A32F151C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23DAC-86FA-487A-91B8-83B5AAEF2C3C}" type="slidenum">
              <a:rPr lang="en-GB" smtClean="0"/>
              <a:t>‹#›</a:t>
            </a:fld>
            <a:endParaRPr lang="en-GB"/>
          </a:p>
        </p:txBody>
      </p:sp>
    </p:spTree>
    <p:extLst>
      <p:ext uri="{BB962C8B-B14F-4D97-AF65-F5344CB8AC3E}">
        <p14:creationId xmlns:p14="http://schemas.microsoft.com/office/powerpoint/2010/main" val="224177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6AB92-C56F-41E3-9B6B-056A32F151C3}" type="datetimeFigureOut">
              <a:rPr lang="en-GB" smtClean="0"/>
              <a:t>06/05/2025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23DAC-86FA-487A-91B8-83B5AAEF2C3C}" type="slidenum">
              <a:rPr lang="en-GB" smtClean="0"/>
              <a:t>‹#›</a:t>
            </a:fld>
            <a:endParaRPr lang="en-GB"/>
          </a:p>
        </p:txBody>
      </p:sp>
    </p:spTree>
    <p:extLst>
      <p:ext uri="{BB962C8B-B14F-4D97-AF65-F5344CB8AC3E}">
        <p14:creationId xmlns:p14="http://schemas.microsoft.com/office/powerpoint/2010/main" val="378043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ctrTitle"/>
          </p:nvPr>
        </p:nvSpPr>
        <p:spPr>
          <a:xfrm>
            <a:off x="685800" y="1958975"/>
            <a:ext cx="7772400" cy="147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GB" sz="4800" dirty="0">
                <a:latin typeface="Calibri"/>
                <a:ea typeface="Calibri"/>
                <a:cs typeface="Calibri"/>
                <a:sym typeface="Calibri"/>
              </a:rPr>
              <a:t>Iechyd a </a:t>
            </a:r>
            <a:r>
              <a:rPr lang="en-GB" sz="4800" dirty="0" err="1">
                <a:latin typeface="Calibri"/>
                <a:ea typeface="Calibri"/>
                <a:cs typeface="Calibri"/>
                <a:sym typeface="Calibri"/>
              </a:rPr>
              <a:t>llesiant</a:t>
            </a:r>
            <a:endParaRPr dirty="0"/>
          </a:p>
        </p:txBody>
      </p:sp>
      <p:sp>
        <p:nvSpPr>
          <p:cNvPr id="116" name="Google Shape;116;p5"/>
          <p:cNvSpPr txBox="1">
            <a:spLocks noGrp="1"/>
          </p:cNvSpPr>
          <p:nvPr>
            <p:ph type="subTitle" idx="1"/>
          </p:nvPr>
        </p:nvSpPr>
        <p:spPr>
          <a:xfrm>
            <a:off x="1371600" y="339219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GB" dirty="0" err="1"/>
              <a:t>Seiberfwlio</a:t>
            </a:r>
            <a:endParaRPr dirty="0"/>
          </a:p>
        </p:txBody>
      </p:sp>
      <p:pic>
        <p:nvPicPr>
          <p:cNvPr id="117" name="Google Shape;117;p5" descr="Image result for happy pupils clip art"/>
          <p:cNvPicPr preferRelativeResize="0"/>
          <p:nvPr/>
        </p:nvPicPr>
        <p:blipFill rotWithShape="1">
          <a:blip r:embed="rId3">
            <a:alphaModFix/>
          </a:blip>
          <a:srcRect t="7688" b="40172"/>
          <a:stretch/>
        </p:blipFill>
        <p:spPr>
          <a:xfrm>
            <a:off x="0" y="4655127"/>
            <a:ext cx="9144000" cy="22028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54B5-1D5D-4E06-902C-6774CBDCDCCE}"/>
              </a:ext>
            </a:extLst>
          </p:cNvPr>
          <p:cNvSpPr>
            <a:spLocks noGrp="1"/>
          </p:cNvSpPr>
          <p:nvPr>
            <p:ph type="title"/>
          </p:nvPr>
        </p:nvSpPr>
        <p:spPr>
          <a:xfrm>
            <a:off x="628650" y="2660651"/>
            <a:ext cx="7886700" cy="1325563"/>
          </a:xfrm>
        </p:spPr>
        <p:txBody>
          <a:bodyPr>
            <a:normAutofit fontScale="90000"/>
          </a:bodyPr>
          <a:lstStyle/>
          <a:p>
            <a:r>
              <a:rPr lang="cy-GB" dirty="0"/>
              <a:t>Dewiswch DDWY o’r astudiaethau achos ac esboniwch pam rydych chi’n credu mai </a:t>
            </a:r>
            <a:r>
              <a:rPr lang="cy-GB" dirty="0" err="1"/>
              <a:t>seiberfwlio</a:t>
            </a:r>
            <a:r>
              <a:rPr lang="cy-GB" dirty="0"/>
              <a:t> yw hyn </a:t>
            </a:r>
            <a:r>
              <a:rPr lang="cy-GB" b="1" i="1" u="sng" dirty="0"/>
              <a:t>a</a:t>
            </a:r>
            <a:r>
              <a:rPr lang="cy-GB" dirty="0"/>
              <a:t> beth allech chi ei wneud am y sefyllfa.</a:t>
            </a:r>
            <a:br>
              <a:rPr lang="cy-GB" dirty="0"/>
            </a:br>
            <a:br>
              <a:rPr lang="cy-GB" dirty="0"/>
            </a:br>
            <a:br>
              <a:rPr lang="cy-GB" dirty="0"/>
            </a:br>
            <a:r>
              <a:rPr lang="cy-GB" dirty="0">
                <a:solidFill>
                  <a:srgbClr val="92D050"/>
                </a:solidFill>
              </a:rPr>
              <a:t>Gallech chi </a:t>
            </a:r>
            <a:r>
              <a:rPr lang="cy-GB" dirty="0" err="1">
                <a:solidFill>
                  <a:srgbClr val="92D050"/>
                </a:solidFill>
              </a:rPr>
              <a:t>lanlwytho</a:t>
            </a:r>
            <a:r>
              <a:rPr lang="cy-GB" dirty="0">
                <a:solidFill>
                  <a:srgbClr val="92D050"/>
                </a:solidFill>
              </a:rPr>
              <a:t> fideo o’ch ateb i </a:t>
            </a:r>
            <a:r>
              <a:rPr lang="cy-GB" sz="4400" dirty="0">
                <a:solidFill>
                  <a:srgbClr val="92D050"/>
                </a:solidFill>
              </a:rPr>
              <a:t>Google </a:t>
            </a:r>
            <a:r>
              <a:rPr lang="cy-GB" sz="4400" dirty="0" err="1">
                <a:solidFill>
                  <a:srgbClr val="92D050"/>
                </a:solidFill>
              </a:rPr>
              <a:t>Classroom</a:t>
            </a:r>
            <a:r>
              <a:rPr lang="cy-GB" sz="4400" dirty="0">
                <a:solidFill>
                  <a:srgbClr val="92D050"/>
                </a:solidFill>
              </a:rPr>
              <a:t> neu ei ysgrifennu yn eich llyfr.</a:t>
            </a:r>
            <a:br>
              <a:rPr lang="cy-GB" dirty="0"/>
            </a:br>
            <a:endParaRPr lang="cy-GB" dirty="0"/>
          </a:p>
        </p:txBody>
      </p:sp>
      <p:pic>
        <p:nvPicPr>
          <p:cNvPr id="3" name="Google Shape;221;p20">
            <a:extLst>
              <a:ext uri="{FF2B5EF4-FFF2-40B4-BE49-F238E27FC236}">
                <a16:creationId xmlns:a16="http://schemas.microsoft.com/office/drawing/2014/main" id="{2F86A611-C418-48C6-AD43-8BD8E1B9FC69}"/>
              </a:ext>
            </a:extLst>
          </p:cNvPr>
          <p:cNvPicPr preferRelativeResize="0"/>
          <p:nvPr/>
        </p:nvPicPr>
        <p:blipFill rotWithShape="1">
          <a:blip r:embed="rId2">
            <a:alphaModFix/>
          </a:blip>
          <a:srcRect/>
          <a:stretch/>
        </p:blipFill>
        <p:spPr>
          <a:xfrm>
            <a:off x="7206977" y="5238750"/>
            <a:ext cx="1489348" cy="992899"/>
          </a:xfrm>
          <a:prstGeom prst="rect">
            <a:avLst/>
          </a:prstGeom>
          <a:noFill/>
          <a:ln>
            <a:noFill/>
          </a:ln>
        </p:spPr>
      </p:pic>
    </p:spTree>
    <p:extLst>
      <p:ext uri="{BB962C8B-B14F-4D97-AF65-F5344CB8AC3E}">
        <p14:creationId xmlns:p14="http://schemas.microsoft.com/office/powerpoint/2010/main" val="298143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A4D86-C010-4185-A89A-C7DBF4766709}"/>
              </a:ext>
            </a:extLst>
          </p:cNvPr>
          <p:cNvSpPr>
            <a:spLocks noGrp="1"/>
          </p:cNvSpPr>
          <p:nvPr>
            <p:ph type="title"/>
          </p:nvPr>
        </p:nvSpPr>
        <p:spPr/>
        <p:txBody>
          <a:bodyPr/>
          <a:lstStyle/>
          <a:p>
            <a:r>
              <a:rPr lang="en-GB" dirty="0" err="1"/>
              <a:t>Dechrau</a:t>
            </a:r>
            <a:r>
              <a:rPr lang="en-GB" dirty="0"/>
              <a:t> </a:t>
            </a:r>
            <a:r>
              <a:rPr lang="en-GB" dirty="0" err="1"/>
              <a:t>brawddegau</a:t>
            </a:r>
            <a:endParaRPr lang="en-GB" dirty="0"/>
          </a:p>
        </p:txBody>
      </p:sp>
      <p:sp>
        <p:nvSpPr>
          <p:cNvPr id="4" name="Content Placeholder 3">
            <a:extLst>
              <a:ext uri="{FF2B5EF4-FFF2-40B4-BE49-F238E27FC236}">
                <a16:creationId xmlns:a16="http://schemas.microsoft.com/office/drawing/2014/main" id="{C74D2C8C-2C7D-49CB-9D46-5D7EE88889FA}"/>
              </a:ext>
            </a:extLst>
          </p:cNvPr>
          <p:cNvSpPr>
            <a:spLocks noGrp="1"/>
          </p:cNvSpPr>
          <p:nvPr>
            <p:ph idx="1"/>
          </p:nvPr>
        </p:nvSpPr>
        <p:spPr/>
        <p:txBody>
          <a:bodyPr/>
          <a:lstStyle/>
          <a:p>
            <a:r>
              <a:rPr lang="cy-GB" dirty="0"/>
              <a:t>Rydw i wedi dewis yr astudiaeth achos ganlynol:</a:t>
            </a:r>
          </a:p>
          <a:p>
            <a:r>
              <a:rPr lang="cy-GB" dirty="0"/>
              <a:t>Rydw i’n credu BOD hwn yn achos o </a:t>
            </a:r>
            <a:r>
              <a:rPr lang="cy-GB" dirty="0" err="1"/>
              <a:t>seiberfwlio</a:t>
            </a:r>
            <a:r>
              <a:rPr lang="cy-GB" dirty="0"/>
              <a:t> oherwydd…</a:t>
            </a:r>
          </a:p>
          <a:p>
            <a:r>
              <a:rPr lang="cy-GB" dirty="0"/>
              <a:t>Rheswm arall rwy’n credu hyn yw…</a:t>
            </a:r>
          </a:p>
          <a:p>
            <a:r>
              <a:rPr lang="cy-GB" dirty="0"/>
              <a:t>Hefyd…</a:t>
            </a:r>
          </a:p>
          <a:p>
            <a:r>
              <a:rPr lang="cy-GB" dirty="0"/>
              <a:t>Yn y sefyllfa hon, gallech chi…</a:t>
            </a:r>
          </a:p>
          <a:p>
            <a:r>
              <a:rPr lang="cy-GB" dirty="0"/>
              <a:t>Ffordd arall o ddelio </a:t>
            </a:r>
            <a:r>
              <a:rPr lang="en-GB" dirty="0">
                <a:effectLst/>
                <a:latin typeface="Calibri" panose="020F0502020204030204" pitchFamily="34" charset="0"/>
                <a:ea typeface="Calibri" panose="020F0502020204030204" pitchFamily="34" charset="0"/>
                <a:cs typeface="Calibri" panose="020F0502020204030204" pitchFamily="34" charset="0"/>
              </a:rPr>
              <a:t>â</a:t>
            </a:r>
            <a:r>
              <a:rPr lang="cy-GB" dirty="0"/>
              <a:t>’r sefyllfa yw…</a:t>
            </a:r>
          </a:p>
          <a:p>
            <a:r>
              <a:rPr lang="cy-GB" dirty="0"/>
              <a:t>Yn olaf…</a:t>
            </a:r>
          </a:p>
          <a:p>
            <a:endParaRPr lang="cy-GB" dirty="0"/>
          </a:p>
        </p:txBody>
      </p:sp>
    </p:spTree>
    <p:extLst>
      <p:ext uri="{BB962C8B-B14F-4D97-AF65-F5344CB8AC3E}">
        <p14:creationId xmlns:p14="http://schemas.microsoft.com/office/powerpoint/2010/main" val="188333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CF9-AC08-4F5E-8937-8A69304DCACF}"/>
              </a:ext>
            </a:extLst>
          </p:cNvPr>
          <p:cNvSpPr>
            <a:spLocks noGrp="1"/>
          </p:cNvSpPr>
          <p:nvPr>
            <p:ph type="title"/>
          </p:nvPr>
        </p:nvSpPr>
        <p:spPr/>
        <p:txBody>
          <a:bodyPr/>
          <a:lstStyle/>
          <a:p>
            <a:r>
              <a:rPr lang="en-GB" dirty="0"/>
              <a:t>Ble </a:t>
            </a:r>
            <a:r>
              <a:rPr lang="en-GB" dirty="0" err="1"/>
              <a:t>alla</a:t>
            </a:r>
            <a:r>
              <a:rPr lang="en-GB" dirty="0"/>
              <a:t> i </a:t>
            </a:r>
            <a:r>
              <a:rPr lang="en-GB" dirty="0" err="1"/>
              <a:t>gael</a:t>
            </a:r>
            <a:r>
              <a:rPr lang="en-GB" dirty="0"/>
              <a:t> help?</a:t>
            </a:r>
          </a:p>
        </p:txBody>
      </p:sp>
      <p:sp>
        <p:nvSpPr>
          <p:cNvPr id="3" name="Content Placeholder 2">
            <a:extLst>
              <a:ext uri="{FF2B5EF4-FFF2-40B4-BE49-F238E27FC236}">
                <a16:creationId xmlns:a16="http://schemas.microsoft.com/office/drawing/2014/main" id="{4A3F4BA3-5415-4F3D-A023-0EB5BDB989B5}"/>
              </a:ext>
            </a:extLst>
          </p:cNvPr>
          <p:cNvSpPr>
            <a:spLocks noGrp="1"/>
          </p:cNvSpPr>
          <p:nvPr>
            <p:ph idx="1"/>
          </p:nvPr>
        </p:nvSpPr>
        <p:spPr>
          <a:xfrm>
            <a:off x="628650" y="1690689"/>
            <a:ext cx="7886700" cy="4351338"/>
          </a:xfrm>
        </p:spPr>
        <p:txBody>
          <a:bodyPr>
            <a:normAutofit/>
          </a:bodyPr>
          <a:lstStyle/>
          <a:p>
            <a:r>
              <a:rPr lang="cy-GB" sz="2400" dirty="0">
                <a:solidFill>
                  <a:srgbClr val="7030A0"/>
                </a:solidFill>
                <a:uFillTx/>
              </a:rPr>
              <a:t>Siarad gydag athro</a:t>
            </a:r>
          </a:p>
          <a:p>
            <a:endParaRPr lang="cy-GB" sz="2400" dirty="0">
              <a:solidFill>
                <a:srgbClr val="7030A0"/>
              </a:solidFill>
              <a:uFillTx/>
            </a:endParaRPr>
          </a:p>
          <a:p>
            <a:r>
              <a:rPr lang="cy-GB" sz="2400" dirty="0">
                <a:solidFill>
                  <a:srgbClr val="7030A0"/>
                </a:solidFill>
                <a:uFillTx/>
              </a:rPr>
              <a:t>Siarad gyda rhywun gartref neu ffrind</a:t>
            </a:r>
            <a:br>
              <a:rPr lang="cy-GB" sz="2400" dirty="0">
                <a:solidFill>
                  <a:srgbClr val="7030A0"/>
                </a:solidFill>
                <a:uFillTx/>
              </a:rPr>
            </a:br>
            <a:endParaRPr lang="cy-GB" sz="2400" dirty="0">
              <a:solidFill>
                <a:srgbClr val="7030A0"/>
              </a:solidFill>
              <a:uFillTx/>
            </a:endParaRPr>
          </a:p>
          <a:p>
            <a:r>
              <a:rPr lang="cy-GB" sz="2400" dirty="0">
                <a:solidFill>
                  <a:schemeClr val="accent6">
                    <a:lumMod val="75000"/>
                  </a:schemeClr>
                </a:solidFill>
                <a:uFillTx/>
              </a:rPr>
              <a:t>Dweud wrth y Pennaeth Dysgu</a:t>
            </a:r>
            <a:br>
              <a:rPr lang="cy-GB" sz="2400" dirty="0">
                <a:solidFill>
                  <a:srgbClr val="7030A0"/>
                </a:solidFill>
                <a:uFillTx/>
              </a:rPr>
            </a:br>
            <a:endParaRPr lang="cy-GB" sz="2400" dirty="0">
              <a:solidFill>
                <a:srgbClr val="7030A0"/>
              </a:solidFill>
              <a:uFillTx/>
            </a:endParaRPr>
          </a:p>
          <a:p>
            <a:r>
              <a:rPr lang="cy-GB" sz="2400" dirty="0">
                <a:solidFill>
                  <a:srgbClr val="7030A0"/>
                </a:solidFill>
                <a:uFillTx/>
              </a:rPr>
              <a:t>Siarad gyda Mrs Lisa Jones</a:t>
            </a:r>
          </a:p>
          <a:p>
            <a:pPr marL="0" indent="0">
              <a:buNone/>
            </a:pPr>
            <a:endParaRPr lang="cy-GB" sz="2400" dirty="0"/>
          </a:p>
        </p:txBody>
      </p:sp>
      <p:pic>
        <p:nvPicPr>
          <p:cNvPr id="4" name="Google Shape;117;p5" descr="Image result for happy pupils clip art">
            <a:extLst>
              <a:ext uri="{FF2B5EF4-FFF2-40B4-BE49-F238E27FC236}">
                <a16:creationId xmlns:a16="http://schemas.microsoft.com/office/drawing/2014/main" id="{09723486-A4B1-46E5-9C89-8810A2D64D1C}"/>
              </a:ext>
            </a:extLst>
          </p:cNvPr>
          <p:cNvPicPr preferRelativeResize="0"/>
          <p:nvPr/>
        </p:nvPicPr>
        <p:blipFill rotWithShape="1">
          <a:blip r:embed="rId2"/>
          <a:srcRect b="12260"/>
          <a:stretch/>
        </p:blipFill>
        <p:spPr>
          <a:xfrm>
            <a:off x="0" y="4637572"/>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Tree>
    <p:extLst>
      <p:ext uri="{BB962C8B-B14F-4D97-AF65-F5344CB8AC3E}">
        <p14:creationId xmlns:p14="http://schemas.microsoft.com/office/powerpoint/2010/main" val="239069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p:nvPr/>
        </p:nvSpPr>
        <p:spPr>
          <a:xfrm>
            <a:off x="762000" y="755650"/>
            <a:ext cx="7315200" cy="5447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y-GB" sz="3600" b="1" i="0" u="sng" strike="noStrike" cap="none" dirty="0">
                <a:solidFill>
                  <a:schemeClr val="dk1"/>
                </a:solidFill>
                <a:latin typeface="Calibri"/>
                <a:ea typeface="Calibri"/>
                <a:cs typeface="Calibri"/>
                <a:sym typeface="Calibri"/>
              </a:rPr>
              <a:t>SESIWN LAWN</a:t>
            </a:r>
            <a:endParaRPr lang="cy-GB" dirty="0"/>
          </a:p>
          <a:p>
            <a:pPr marL="0" marR="0" lvl="0" indent="0" algn="l" rtl="0">
              <a:spcBef>
                <a:spcPts val="2400"/>
              </a:spcBef>
              <a:spcAft>
                <a:spcPts val="0"/>
              </a:spcAft>
              <a:buNone/>
            </a:pPr>
            <a:r>
              <a:rPr lang="cy-GB" sz="3600" b="1" i="0" u="sng" strike="noStrike" cap="none" dirty="0">
                <a:solidFill>
                  <a:schemeClr val="dk1"/>
                </a:solidFill>
                <a:latin typeface="Calibri"/>
                <a:ea typeface="Calibri"/>
                <a:cs typeface="Calibri"/>
                <a:sym typeface="Calibri"/>
              </a:rPr>
              <a:t>Nodwch:</a:t>
            </a:r>
            <a:br>
              <a:rPr lang="cy-GB" sz="3600" b="1" i="0" u="sng" strike="noStrike" cap="none" dirty="0">
                <a:solidFill>
                  <a:schemeClr val="dk1"/>
                </a:solidFill>
                <a:latin typeface="Calibri"/>
                <a:ea typeface="Calibri"/>
                <a:cs typeface="Calibri"/>
                <a:sym typeface="Calibri"/>
              </a:rPr>
            </a:br>
            <a:r>
              <a:rPr lang="cy-GB" sz="4800" b="0" i="0" u="none" strike="noStrike" cap="none" dirty="0">
                <a:solidFill>
                  <a:schemeClr val="dk1"/>
                </a:solidFill>
                <a:latin typeface="Calibri"/>
                <a:ea typeface="Calibri"/>
                <a:cs typeface="Calibri"/>
                <a:sym typeface="Calibri"/>
              </a:rPr>
              <a:t>3</a:t>
            </a:r>
            <a:r>
              <a:rPr lang="cy-GB" sz="3600" b="0" i="0" u="none" strike="noStrike" cap="none" dirty="0">
                <a:solidFill>
                  <a:schemeClr val="dk1"/>
                </a:solidFill>
                <a:latin typeface="Calibri"/>
                <a:ea typeface="Calibri"/>
                <a:cs typeface="Calibri"/>
                <a:sym typeface="Calibri"/>
              </a:rPr>
              <a:t> pheth y byddwch chi’n eu cofio ar ôl y wers hon</a:t>
            </a:r>
            <a:endParaRPr lang="cy-GB" dirty="0"/>
          </a:p>
          <a:p>
            <a:pPr marL="0" marR="0" lvl="0" indent="0" algn="l" rtl="0">
              <a:spcBef>
                <a:spcPts val="2400"/>
              </a:spcBef>
              <a:spcAft>
                <a:spcPts val="0"/>
              </a:spcAft>
              <a:buNone/>
            </a:pPr>
            <a:r>
              <a:rPr lang="cy-GB" sz="4800" b="0" i="0" u="none" strike="noStrike" cap="none" dirty="0">
                <a:solidFill>
                  <a:schemeClr val="dk1"/>
                </a:solidFill>
                <a:latin typeface="Calibri"/>
                <a:ea typeface="Calibri"/>
                <a:cs typeface="Calibri"/>
                <a:sym typeface="Calibri"/>
              </a:rPr>
              <a:t>2</a:t>
            </a:r>
            <a:r>
              <a:rPr lang="cy-GB" sz="3600" b="0" i="0" u="none" strike="noStrike" cap="none" dirty="0">
                <a:solidFill>
                  <a:schemeClr val="dk1"/>
                </a:solidFill>
                <a:latin typeface="Calibri"/>
                <a:ea typeface="Calibri"/>
                <a:cs typeface="Calibri"/>
                <a:sym typeface="Calibri"/>
              </a:rPr>
              <a:t> beth rydych chi wedi’u dysgu heddiw</a:t>
            </a:r>
            <a:endParaRPr lang="cy-GB" dirty="0"/>
          </a:p>
          <a:p>
            <a:pPr marL="0" marR="0" lvl="0" indent="0" algn="l" rtl="0">
              <a:spcBef>
                <a:spcPts val="2400"/>
              </a:spcBef>
              <a:spcAft>
                <a:spcPts val="0"/>
              </a:spcAft>
              <a:buNone/>
            </a:pPr>
            <a:r>
              <a:rPr lang="cy-GB" sz="4800" b="0" i="0" u="none" strike="noStrike" cap="none" dirty="0">
                <a:solidFill>
                  <a:schemeClr val="dk1"/>
                </a:solidFill>
                <a:latin typeface="Calibri"/>
                <a:ea typeface="Calibri"/>
                <a:cs typeface="Calibri"/>
                <a:sym typeface="Calibri"/>
              </a:rPr>
              <a:t>1</a:t>
            </a:r>
            <a:r>
              <a:rPr lang="cy-GB" sz="3600" b="0" i="0" u="none" strike="noStrike" cap="none" dirty="0">
                <a:solidFill>
                  <a:schemeClr val="dk1"/>
                </a:solidFill>
                <a:latin typeface="Calibri"/>
                <a:ea typeface="Calibri"/>
                <a:cs typeface="Calibri"/>
                <a:sym typeface="Calibri"/>
              </a:rPr>
              <a:t> cwestiwn syd</a:t>
            </a:r>
            <a:r>
              <a:rPr lang="cy-GB" sz="3600" dirty="0">
                <a:solidFill>
                  <a:schemeClr val="dk1"/>
                </a:solidFill>
                <a:latin typeface="Calibri"/>
                <a:ea typeface="Calibri"/>
                <a:cs typeface="Calibri"/>
                <a:sym typeface="Calibri"/>
              </a:rPr>
              <a:t>d gennych chi</a:t>
            </a:r>
            <a:endParaRPr lang="cy-GB" dirty="0"/>
          </a:p>
        </p:txBody>
      </p:sp>
      <p:pic>
        <p:nvPicPr>
          <p:cNvPr id="250" name="Google Shape;250;p19" descr="j0290496"/>
          <p:cNvPicPr preferRelativeResize="0"/>
          <p:nvPr/>
        </p:nvPicPr>
        <p:blipFill rotWithShape="1">
          <a:blip r:embed="rId3">
            <a:alphaModFix/>
          </a:blip>
          <a:srcRect/>
          <a:stretch/>
        </p:blipFill>
        <p:spPr>
          <a:xfrm>
            <a:off x="6019800" y="152400"/>
            <a:ext cx="2614613" cy="2117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457200" y="485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Nod y </a:t>
            </a:r>
            <a:r>
              <a:rPr lang="en-GB" dirty="0" err="1"/>
              <a:t>wers</a:t>
            </a:r>
            <a:r>
              <a:rPr lang="en-GB" dirty="0"/>
              <a:t>:</a:t>
            </a:r>
            <a:endParaRPr dirty="0"/>
          </a:p>
        </p:txBody>
      </p:sp>
      <p:sp>
        <p:nvSpPr>
          <p:cNvPr id="123" name="Google Shape;123;p6"/>
          <p:cNvSpPr txBox="1">
            <a:spLocks noGrp="1"/>
          </p:cNvSpPr>
          <p:nvPr>
            <p:ph type="body" idx="1"/>
          </p:nvPr>
        </p:nvSpPr>
        <p:spPr>
          <a:xfrm>
            <a:off x="457200" y="1943751"/>
            <a:ext cx="8229600" cy="4525963"/>
          </a:xfrm>
          <a:prstGeom prst="rect">
            <a:avLst/>
          </a:prstGeom>
          <a:noFill/>
          <a:ln>
            <a:noFill/>
          </a:ln>
        </p:spPr>
        <p:txBody>
          <a:bodyPr spcFirstLastPara="1" wrap="square" lIns="91425" tIns="45700" rIns="91425" bIns="45700" anchor="t" anchorCtr="0">
            <a:normAutofit/>
          </a:bodyPr>
          <a:lstStyle/>
          <a:p>
            <a:pPr marL="800100" lvl="1" indent="-342900" eaLnBrk="1" hangingPunct="1">
              <a:buFont typeface="Wingdings" pitchFamily="2" charset="2"/>
              <a:buChar char="q"/>
              <a:defRPr/>
            </a:pPr>
            <a:r>
              <a:rPr lang="cy-GB" sz="2000" dirty="0"/>
              <a:t>Edrych ar beth yw </a:t>
            </a:r>
            <a:r>
              <a:rPr lang="cy-GB" sz="2000" dirty="0" err="1"/>
              <a:t>seiberfwlio</a:t>
            </a:r>
            <a:r>
              <a:rPr lang="cy-GB" sz="2000" dirty="0"/>
              <a:t> a bod yn gallu ei adnabod pan mae’n digwydd.</a:t>
            </a:r>
          </a:p>
          <a:p>
            <a:pPr marL="800100" lvl="1" indent="-342900" eaLnBrk="1" hangingPunct="1">
              <a:buFont typeface="Wingdings" pitchFamily="2" charset="2"/>
              <a:buChar char="q"/>
              <a:defRPr/>
            </a:pPr>
            <a:endParaRPr lang="cy-GB" sz="2000" dirty="0"/>
          </a:p>
          <a:p>
            <a:pPr marL="800100" lvl="1" indent="-342900" eaLnBrk="1" hangingPunct="1">
              <a:buFont typeface="Wingdings" pitchFamily="2" charset="2"/>
              <a:buChar char="q"/>
              <a:defRPr/>
            </a:pPr>
            <a:r>
              <a:rPr lang="cy-GB" sz="2000" dirty="0"/>
              <a:t>Edrych ar sut gall iaith a thestun gael eu camddehongli fel bwlio. </a:t>
            </a:r>
          </a:p>
          <a:p>
            <a:pPr marL="800100" lvl="1" indent="-342900" eaLnBrk="1" hangingPunct="1">
              <a:buFont typeface="Wingdings" pitchFamily="2" charset="2"/>
              <a:buChar char="q"/>
              <a:defRPr/>
            </a:pPr>
            <a:endParaRPr lang="cy-GB" sz="2000" dirty="0"/>
          </a:p>
          <a:p>
            <a:pPr marL="800100" lvl="1" indent="-342900" eaLnBrk="1" hangingPunct="1">
              <a:buFont typeface="Wingdings" pitchFamily="2" charset="2"/>
              <a:buChar char="q"/>
              <a:defRPr/>
            </a:pPr>
            <a:r>
              <a:rPr lang="cy-GB" sz="2000" dirty="0"/>
              <a:t>Edrych ar ffyrdd o fynd i’r afael </a:t>
            </a:r>
            <a:r>
              <a:rPr lang="en-GB" sz="2000" dirty="0">
                <a:effectLst/>
                <a:latin typeface="Calibri" panose="020F0502020204030204" pitchFamily="34" charset="0"/>
                <a:ea typeface="Calibri" panose="020F0502020204030204" pitchFamily="34" charset="0"/>
                <a:cs typeface="Calibri" panose="020F0502020204030204" pitchFamily="34" charset="0"/>
              </a:rPr>
              <a:t>â</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cy-GB" sz="2000" dirty="0" err="1"/>
              <a:t>seiberfwlio</a:t>
            </a:r>
            <a:r>
              <a:rPr lang="cy-GB" sz="2000" dirty="0"/>
              <a:t> mewn ysgolion. </a:t>
            </a:r>
          </a:p>
          <a:p>
            <a:pPr marL="228600" lvl="0" indent="-50800" algn="l" rtl="0">
              <a:lnSpc>
                <a:spcPct val="90000"/>
              </a:lnSpc>
              <a:spcBef>
                <a:spcPts val="1000"/>
              </a:spcBef>
              <a:spcAft>
                <a:spcPts val="0"/>
              </a:spcAft>
              <a:buClr>
                <a:schemeClr val="dk1"/>
              </a:buClr>
              <a:buSzPts val="2800"/>
              <a:buNone/>
            </a:pPr>
            <a:endParaRPr lang="cy-GB" sz="2400" dirty="0"/>
          </a:p>
        </p:txBody>
      </p:sp>
      <p:pic>
        <p:nvPicPr>
          <p:cNvPr id="124" name="Google Shape;124;p6"/>
          <p:cNvPicPr preferRelativeResize="0"/>
          <p:nvPr/>
        </p:nvPicPr>
        <p:blipFill rotWithShape="1">
          <a:blip r:embed="rId3">
            <a:alphaModFix/>
          </a:blip>
          <a:srcRect/>
          <a:stretch/>
        </p:blipFill>
        <p:spPr>
          <a:xfrm>
            <a:off x="6804248" y="26640"/>
            <a:ext cx="2050554" cy="2050554"/>
          </a:xfrm>
          <a:prstGeom prst="rect">
            <a:avLst/>
          </a:prstGeom>
          <a:noFill/>
          <a:ln>
            <a:noFill/>
          </a:ln>
        </p:spPr>
      </p:pic>
      <p:pic>
        <p:nvPicPr>
          <p:cNvPr id="125" name="Google Shape;125;p6" descr="Image result for happy pupils clip art"/>
          <p:cNvPicPr preferRelativeResize="0"/>
          <p:nvPr/>
        </p:nvPicPr>
        <p:blipFill rotWithShape="1">
          <a:blip r:embed="rId4">
            <a:alphaModFix/>
          </a:blip>
          <a:srcRect t="7688" b="40172"/>
          <a:stretch/>
        </p:blipFill>
        <p:spPr>
          <a:xfrm>
            <a:off x="0" y="4655127"/>
            <a:ext cx="9144000" cy="22028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628650" y="46672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cy-GB" sz="2800" dirty="0"/>
              <a:t>Beth mae’r term ‘</a:t>
            </a:r>
            <a:r>
              <a:rPr lang="cy-GB" sz="2800" dirty="0" err="1"/>
              <a:t>seiberfwlio</a:t>
            </a:r>
            <a:r>
              <a:rPr lang="cy-GB" sz="2800" dirty="0"/>
              <a:t>’</a:t>
            </a:r>
            <a:r>
              <a:rPr lang="cy-GB" sz="2800" b="1" i="1" dirty="0">
                <a:solidFill>
                  <a:srgbClr val="FF0000"/>
                </a:solidFill>
              </a:rPr>
              <a:t> </a:t>
            </a:r>
            <a:r>
              <a:rPr lang="cy-GB" sz="2800" dirty="0"/>
              <a:t>yn ei olygu?</a:t>
            </a:r>
            <a:br>
              <a:rPr lang="cy-GB" sz="2800" dirty="0"/>
            </a:br>
            <a:r>
              <a:rPr lang="cy-GB" sz="2800" dirty="0"/>
              <a:t>Allwch chi roi enghreifftiau?</a:t>
            </a:r>
            <a:br>
              <a:rPr lang="cy-GB" sz="2800" dirty="0"/>
            </a:br>
            <a:endParaRPr lang="cy-GB" sz="2800" dirty="0"/>
          </a:p>
        </p:txBody>
      </p:sp>
      <p:sp>
        <p:nvSpPr>
          <p:cNvPr id="131" name="Google Shape;131;p7"/>
          <p:cNvSpPr txBox="1">
            <a:spLocks noGrp="1"/>
          </p:cNvSpPr>
          <p:nvPr>
            <p:ph type="body" idx="1"/>
          </p:nvPr>
        </p:nvSpPr>
        <p:spPr>
          <a:xfrm>
            <a:off x="457200" y="1927373"/>
            <a:ext cx="8229600"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err="1"/>
              <a:t>Meddwl</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err="1"/>
              <a:t>Paru</a:t>
            </a:r>
            <a:r>
              <a:rPr lang="en-GB" dirty="0"/>
              <a:t>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err="1"/>
              <a:t>Rhannu</a:t>
            </a:r>
            <a:endParaRPr dirty="0"/>
          </a:p>
        </p:txBody>
      </p:sp>
      <p:pic>
        <p:nvPicPr>
          <p:cNvPr id="132" name="Google Shape;132;p7"/>
          <p:cNvPicPr preferRelativeResize="0"/>
          <p:nvPr/>
        </p:nvPicPr>
        <p:blipFill rotWithShape="1">
          <a:blip r:embed="rId3">
            <a:alphaModFix/>
          </a:blip>
          <a:srcRect/>
          <a:stretch/>
        </p:blipFill>
        <p:spPr>
          <a:xfrm>
            <a:off x="2938636" y="1998807"/>
            <a:ext cx="1849388" cy="1430193"/>
          </a:xfrm>
          <a:prstGeom prst="rect">
            <a:avLst/>
          </a:prstGeom>
          <a:noFill/>
          <a:ln w="9525" cap="flat" cmpd="sng">
            <a:solidFill>
              <a:schemeClr val="dk1"/>
            </a:solidFill>
            <a:prstDash val="solid"/>
            <a:miter lim="800000"/>
            <a:headEnd type="none" w="sm" len="sm"/>
            <a:tailEnd type="none" w="sm" len="sm"/>
          </a:ln>
        </p:spPr>
      </p:pic>
      <p:pic>
        <p:nvPicPr>
          <p:cNvPr id="133" name="Google Shape;133;p7"/>
          <p:cNvPicPr preferRelativeResize="0"/>
          <p:nvPr/>
        </p:nvPicPr>
        <p:blipFill rotWithShape="1">
          <a:blip r:embed="rId4">
            <a:alphaModFix/>
          </a:blip>
          <a:srcRect/>
          <a:stretch/>
        </p:blipFill>
        <p:spPr>
          <a:xfrm>
            <a:off x="4427984" y="3080376"/>
            <a:ext cx="2246957" cy="1716776"/>
          </a:xfrm>
          <a:prstGeom prst="rect">
            <a:avLst/>
          </a:prstGeom>
          <a:noFill/>
          <a:ln w="9525" cap="flat" cmpd="sng">
            <a:solidFill>
              <a:schemeClr val="dk1"/>
            </a:solidFill>
            <a:prstDash val="solid"/>
            <a:miter lim="800000"/>
            <a:headEnd type="none" w="sm" len="sm"/>
            <a:tailEnd type="none" w="sm" len="sm"/>
          </a:ln>
        </p:spPr>
      </p:pic>
      <p:pic>
        <p:nvPicPr>
          <p:cNvPr id="134" name="Google Shape;134;p7"/>
          <p:cNvPicPr preferRelativeResize="0"/>
          <p:nvPr/>
        </p:nvPicPr>
        <p:blipFill rotWithShape="1">
          <a:blip r:embed="rId5">
            <a:alphaModFix/>
          </a:blip>
          <a:srcRect/>
          <a:stretch/>
        </p:blipFill>
        <p:spPr>
          <a:xfrm>
            <a:off x="6068393" y="4633205"/>
            <a:ext cx="2752079" cy="2108163"/>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2BB1-2248-48EC-87B2-3F530FEAE988}"/>
              </a:ext>
            </a:extLst>
          </p:cNvPr>
          <p:cNvSpPr>
            <a:spLocks noGrp="1"/>
          </p:cNvSpPr>
          <p:nvPr>
            <p:ph type="title"/>
          </p:nvPr>
        </p:nvSpPr>
        <p:spPr>
          <a:xfrm>
            <a:off x="360759" y="3752849"/>
            <a:ext cx="2468166" cy="2452687"/>
          </a:xfrm>
        </p:spPr>
        <p:txBody>
          <a:bodyPr anchor="ctr">
            <a:normAutofit/>
          </a:bodyPr>
          <a:lstStyle/>
          <a:p>
            <a:r>
              <a:rPr lang="en-GB" sz="3100" dirty="0" err="1"/>
              <a:t>Seiberfwlio</a:t>
            </a:r>
            <a:endParaRPr lang="en-GB" sz="3100" dirty="0"/>
          </a:p>
        </p:txBody>
      </p:sp>
      <p:pic>
        <p:nvPicPr>
          <p:cNvPr id="4" name="Google Shape;117;p5" descr="Image result for happy pupils clip art">
            <a:extLst>
              <a:ext uri="{FF2B5EF4-FFF2-40B4-BE49-F238E27FC236}">
                <a16:creationId xmlns:a16="http://schemas.microsoft.com/office/drawing/2014/main" id="{BEDC3A58-E946-4796-8E6D-B7240B6428E0}"/>
              </a:ext>
            </a:extLst>
          </p:cNvPr>
          <p:cNvPicPr preferRelativeResize="0"/>
          <p:nvPr/>
        </p:nvPicPr>
        <p:blipFill rotWithShape="1">
          <a:blip r:embed="rId2"/>
          <a:srcRect b="122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a:extLst>
              <a:ext uri="{FF2B5EF4-FFF2-40B4-BE49-F238E27FC236}">
                <a16:creationId xmlns:a16="http://schemas.microsoft.com/office/drawing/2014/main" id="{C83E41C5-0FA3-4DE5-8E09-95EE64D6D2CD}"/>
              </a:ext>
            </a:extLst>
          </p:cNvPr>
          <p:cNvSpPr>
            <a:spLocks noGrp="1"/>
          </p:cNvSpPr>
          <p:nvPr>
            <p:ph idx="1"/>
          </p:nvPr>
        </p:nvSpPr>
        <p:spPr>
          <a:xfrm>
            <a:off x="3167986" y="3028950"/>
            <a:ext cx="5614060" cy="3638550"/>
          </a:xfrm>
        </p:spPr>
        <p:txBody>
          <a:bodyPr anchor="ctr">
            <a:normAutofit fontScale="85000" lnSpcReduction="20000"/>
          </a:bodyPr>
          <a:lstStyle/>
          <a:p>
            <a:pPr eaLnBrk="1" hangingPunct="1">
              <a:defRPr/>
            </a:pPr>
            <a:r>
              <a:rPr lang="cy-GB" sz="2400" dirty="0"/>
              <a:t>’</a:t>
            </a:r>
            <a:r>
              <a:rPr lang="cy-GB" sz="2400" dirty="0" err="1"/>
              <a:t>Seiberfwlio</a:t>
            </a:r>
            <a:r>
              <a:rPr lang="cy-GB" sz="2400" dirty="0"/>
              <a:t>’ yw pan mae plentyn, neu berson ifanc sy’n agosáu at ei arddegau neu yn ei arddegau, yn cael ei bryfocio, ei fygwth neu ei sarhau gan blentyn arall, neu berson ifanc arall sy’n agosáu at ei arddegau neu yn ei arddegau, neu fod y plentyn/person ifanc yn aflonyddu arno, yn codi cywilydd arno neu’n ei dargedu fel arall, gan ddefnyddio’r rhyngrwyd, technolegau rhyngweithiol a digidol, neu ffonau symudol.</a:t>
            </a:r>
          </a:p>
          <a:p>
            <a:pPr eaLnBrk="1" hangingPunct="1">
              <a:defRPr/>
            </a:pPr>
            <a:endParaRPr lang="cy-GB" sz="2400" dirty="0"/>
          </a:p>
          <a:p>
            <a:pPr eaLnBrk="1" hangingPunct="1">
              <a:defRPr/>
            </a:pPr>
            <a:r>
              <a:rPr lang="cy-GB" sz="2400" dirty="0"/>
              <a:t>Mae’n rhaid bod plentyn ar y ddwy ochr, neu o leiaf fod hyn wedi’i ddechrau gan blentyn yn erbyn plentyn arall. Os yw oedolion yn rhan o hyn, mae’n cael ei alw’n </a:t>
            </a:r>
            <a:r>
              <a:rPr lang="cy-GB" sz="2400" dirty="0" err="1"/>
              <a:t>seiberaflonyddu</a:t>
            </a:r>
            <a:r>
              <a:rPr lang="cy-GB" sz="2400" dirty="0"/>
              <a:t>.</a:t>
            </a:r>
          </a:p>
          <a:p>
            <a:endParaRPr lang="cy-GB" sz="2400" dirty="0"/>
          </a:p>
        </p:txBody>
      </p:sp>
    </p:spTree>
    <p:extLst>
      <p:ext uri="{BB962C8B-B14F-4D97-AF65-F5344CB8AC3E}">
        <p14:creationId xmlns:p14="http://schemas.microsoft.com/office/powerpoint/2010/main" val="388058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9ED94-6C7E-489A-B546-D7BB3C8A76E1}"/>
              </a:ext>
            </a:extLst>
          </p:cNvPr>
          <p:cNvPicPr>
            <a:picLocks noChangeAspect="1"/>
          </p:cNvPicPr>
          <p:nvPr/>
        </p:nvPicPr>
        <p:blipFill rotWithShape="1">
          <a:blip r:embed="rId2"/>
          <a:srcRect l="23226" t="29000" r="23619" b="15700"/>
          <a:stretch/>
        </p:blipFill>
        <p:spPr>
          <a:xfrm>
            <a:off x="786794" y="2240868"/>
            <a:ext cx="7570411" cy="4430092"/>
          </a:xfrm>
          <a:prstGeom prst="rect">
            <a:avLst/>
          </a:prstGeom>
        </p:spPr>
      </p:pic>
      <p:sp>
        <p:nvSpPr>
          <p:cNvPr id="3" name="Title 2">
            <a:extLst>
              <a:ext uri="{FF2B5EF4-FFF2-40B4-BE49-F238E27FC236}">
                <a16:creationId xmlns:a16="http://schemas.microsoft.com/office/drawing/2014/main" id="{C319780A-4EB3-4883-8D5A-F5FB0991B7EC}"/>
              </a:ext>
            </a:extLst>
          </p:cNvPr>
          <p:cNvSpPr>
            <a:spLocks noGrp="1"/>
          </p:cNvSpPr>
          <p:nvPr>
            <p:ph type="title"/>
          </p:nvPr>
        </p:nvSpPr>
        <p:spPr/>
        <p:txBody>
          <a:bodyPr>
            <a:normAutofit fontScale="90000"/>
          </a:bodyPr>
          <a:lstStyle/>
          <a:p>
            <a:r>
              <a:rPr lang="cy-GB" dirty="0"/>
              <a:t>Gadewch i ni gymharu bwlio a </a:t>
            </a:r>
            <a:r>
              <a:rPr lang="cy-GB" dirty="0" err="1"/>
              <a:t>seiberfwlio</a:t>
            </a:r>
            <a:r>
              <a:rPr lang="cy-GB" dirty="0"/>
              <a:t> gan ddefnyddio’r diagram </a:t>
            </a:r>
            <a:r>
              <a:rPr lang="cy-GB" dirty="0" err="1"/>
              <a:t>Venn</a:t>
            </a:r>
            <a:r>
              <a:rPr lang="cy-GB" dirty="0"/>
              <a:t>. Sut maen nhw’n wahanol? Sut maen nhw’n debyg?</a:t>
            </a:r>
          </a:p>
        </p:txBody>
      </p:sp>
    </p:spTree>
    <p:extLst>
      <p:ext uri="{BB962C8B-B14F-4D97-AF65-F5344CB8AC3E}">
        <p14:creationId xmlns:p14="http://schemas.microsoft.com/office/powerpoint/2010/main" val="389874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9ED94-6C7E-489A-B546-D7BB3C8A76E1}"/>
              </a:ext>
            </a:extLst>
          </p:cNvPr>
          <p:cNvPicPr>
            <a:picLocks noChangeAspect="1"/>
          </p:cNvPicPr>
          <p:nvPr/>
        </p:nvPicPr>
        <p:blipFill rotWithShape="1">
          <a:blip r:embed="rId2"/>
          <a:srcRect l="23226" t="29000" r="23619" b="15700"/>
          <a:stretch/>
        </p:blipFill>
        <p:spPr>
          <a:xfrm>
            <a:off x="-114299" y="354167"/>
            <a:ext cx="9166830" cy="5364293"/>
          </a:xfrm>
          <a:prstGeom prst="rect">
            <a:avLst/>
          </a:prstGeom>
        </p:spPr>
      </p:pic>
    </p:spTree>
    <p:extLst>
      <p:ext uri="{BB962C8B-B14F-4D97-AF65-F5344CB8AC3E}">
        <p14:creationId xmlns:p14="http://schemas.microsoft.com/office/powerpoint/2010/main" val="351865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0AD3-CDC7-4E29-82CE-D455197C350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dirty="0"/>
              <a:t>Beth </a:t>
            </a:r>
            <a:r>
              <a:rPr lang="en-US" sz="3100" dirty="0" err="1"/>
              <a:t>mae’r</a:t>
            </a:r>
            <a:r>
              <a:rPr lang="en-US" sz="3100" dirty="0"/>
              <a:t> </a:t>
            </a:r>
            <a:r>
              <a:rPr lang="en-US" sz="3100" dirty="0" err="1"/>
              <a:t>gyfraith</a:t>
            </a:r>
            <a:r>
              <a:rPr lang="en-US" sz="3100" dirty="0"/>
              <a:t> </a:t>
            </a:r>
            <a:r>
              <a:rPr lang="en-US" sz="3100" dirty="0" err="1"/>
              <a:t>yn</a:t>
            </a:r>
            <a:r>
              <a:rPr lang="en-US" sz="3100" dirty="0"/>
              <a:t> </a:t>
            </a:r>
            <a:r>
              <a:rPr lang="en-US" sz="3100" dirty="0" err="1"/>
              <a:t>ei</a:t>
            </a:r>
            <a:r>
              <a:rPr lang="en-US" sz="3100" dirty="0"/>
              <a:t> </a:t>
            </a:r>
            <a:r>
              <a:rPr lang="en-US" sz="3100" dirty="0" err="1"/>
              <a:t>ddweud</a:t>
            </a:r>
            <a:r>
              <a:rPr lang="en-US" sz="3100" dirty="0"/>
              <a:t> am </a:t>
            </a:r>
            <a:r>
              <a:rPr lang="en-US" sz="3100" dirty="0" err="1"/>
              <a:t>seiberfwlio</a:t>
            </a:r>
            <a:r>
              <a:rPr lang="en-US" sz="3100" dirty="0"/>
              <a:t>?</a:t>
            </a:r>
          </a:p>
        </p:txBody>
      </p:sp>
      <p:pic>
        <p:nvPicPr>
          <p:cNvPr id="5" name="Google Shape;117;p5" descr="Image result for happy pupils clip art">
            <a:extLst>
              <a:ext uri="{FF2B5EF4-FFF2-40B4-BE49-F238E27FC236}">
                <a16:creationId xmlns:a16="http://schemas.microsoft.com/office/drawing/2014/main" id="{65C037C2-F5A7-4FD4-BBEA-5B6899911062}"/>
              </a:ext>
            </a:extLst>
          </p:cNvPr>
          <p:cNvPicPr preferRelativeResize="0"/>
          <p:nvPr/>
        </p:nvPicPr>
        <p:blipFill rotWithShape="1">
          <a:blip r:embed="rId2"/>
          <a:srcRect b="122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4" name="TextBox 3">
            <a:extLst>
              <a:ext uri="{FF2B5EF4-FFF2-40B4-BE49-F238E27FC236}">
                <a16:creationId xmlns:a16="http://schemas.microsoft.com/office/drawing/2014/main" id="{49D0361E-9F02-4780-9BDA-CF119DC9AFF5}"/>
              </a:ext>
            </a:extLst>
          </p:cNvPr>
          <p:cNvSpPr txBox="1"/>
          <p:nvPr/>
        </p:nvSpPr>
        <p:spPr>
          <a:xfrm>
            <a:off x="3167986" y="2838450"/>
            <a:ext cx="5614060" cy="3838575"/>
          </a:xfrm>
          <a:prstGeom prst="rect">
            <a:avLst/>
          </a:prstGeom>
        </p:spPr>
        <p:txBody>
          <a:bodyPr vert="horz" lIns="91440" tIns="45720" rIns="91440" bIns="45720" rtlCol="0" anchor="ctr">
            <a:normAutofit fontScale="92500" lnSpcReduction="20000"/>
          </a:bodyPr>
          <a:lstStyle/>
          <a:p>
            <a:pPr defTabSz="914400">
              <a:lnSpc>
                <a:spcPct val="90000"/>
              </a:lnSpc>
              <a:spcAft>
                <a:spcPts val="600"/>
              </a:spcAft>
            </a:pPr>
            <a:r>
              <a:rPr lang="cy-GB" sz="2400" dirty="0"/>
              <a:t>Nid oes diffiniad cyfreithiol o </a:t>
            </a:r>
            <a:r>
              <a:rPr lang="cy-GB" sz="2400" dirty="0" err="1"/>
              <a:t>seiberfwlio</a:t>
            </a:r>
            <a:r>
              <a:rPr lang="cy-GB" sz="2400" dirty="0"/>
              <a:t> yng nghyfraith y DU. </a:t>
            </a:r>
          </a:p>
          <a:p>
            <a:pPr defTabSz="914400">
              <a:lnSpc>
                <a:spcPct val="90000"/>
              </a:lnSpc>
              <a:spcAft>
                <a:spcPts val="600"/>
              </a:spcAft>
            </a:pPr>
            <a:r>
              <a:rPr lang="cy-GB" sz="2400" dirty="0"/>
              <a:t>Fodd bynnag, mae nifer o gyfreithiau presennol sy’n berthnasol i achosion o </a:t>
            </a:r>
            <a:r>
              <a:rPr lang="cy-GB" sz="2400" dirty="0" err="1"/>
              <a:t>seiberfwlio</a:t>
            </a:r>
            <a:r>
              <a:rPr lang="cy-GB" sz="2400" dirty="0"/>
              <a:t> ac aflonyddu ar-lein, sef:</a:t>
            </a:r>
          </a:p>
          <a:p>
            <a:pPr marL="800100" lvl="1" indent="-228600" defTabSz="914400">
              <a:lnSpc>
                <a:spcPct val="90000"/>
              </a:lnSpc>
              <a:spcAft>
                <a:spcPts val="600"/>
              </a:spcAft>
              <a:buFont typeface="Arial" panose="020B0604020202020204" pitchFamily="34" charset="0"/>
              <a:buChar char="•"/>
            </a:pPr>
            <a:r>
              <a:rPr lang="cy-GB" sz="2400" dirty="0"/>
              <a:t>Deddf Gwarchodaeth rhag Aflonyddu 1997</a:t>
            </a:r>
          </a:p>
          <a:p>
            <a:pPr marL="800100" lvl="1" indent="-228600" defTabSz="914400">
              <a:lnSpc>
                <a:spcPct val="90000"/>
              </a:lnSpc>
              <a:spcAft>
                <a:spcPts val="600"/>
              </a:spcAft>
              <a:buFont typeface="Arial" panose="020B0604020202020204" pitchFamily="34" charset="0"/>
              <a:buChar char="•"/>
            </a:pPr>
            <a:r>
              <a:rPr lang="cy-GB" sz="2400" dirty="0"/>
              <a:t>Deddf Cyfiawnder Troseddol a Threfn Gyhoeddus 1994</a:t>
            </a:r>
          </a:p>
          <a:p>
            <a:pPr marL="800100" lvl="1" indent="-228600" defTabSz="914400">
              <a:lnSpc>
                <a:spcPct val="90000"/>
              </a:lnSpc>
              <a:spcAft>
                <a:spcPts val="600"/>
              </a:spcAft>
              <a:buFont typeface="Arial" panose="020B0604020202020204" pitchFamily="34" charset="0"/>
              <a:buChar char="•"/>
            </a:pPr>
            <a:r>
              <a:rPr lang="cy-GB" sz="2400" dirty="0"/>
              <a:t>Deddf Cyfathrebiadau Maleisus 1988</a:t>
            </a:r>
          </a:p>
          <a:p>
            <a:pPr marL="800100" lvl="1" indent="-228600" defTabSz="914400">
              <a:lnSpc>
                <a:spcPct val="90000"/>
              </a:lnSpc>
              <a:spcAft>
                <a:spcPts val="600"/>
              </a:spcAft>
              <a:buFont typeface="Arial" panose="020B0604020202020204" pitchFamily="34" charset="0"/>
              <a:buChar char="•"/>
            </a:pPr>
            <a:r>
              <a:rPr lang="cy-GB" sz="2400" dirty="0"/>
              <a:t>Deddf Cyfathrebiadau 2003</a:t>
            </a:r>
          </a:p>
          <a:p>
            <a:pPr marL="800100" lvl="1" indent="-228600" defTabSz="914400">
              <a:lnSpc>
                <a:spcPct val="90000"/>
              </a:lnSpc>
              <a:spcAft>
                <a:spcPts val="600"/>
              </a:spcAft>
              <a:buFont typeface="Arial" panose="020B0604020202020204" pitchFamily="34" charset="0"/>
              <a:buChar char="•"/>
            </a:pPr>
            <a:r>
              <a:rPr lang="cy-GB" sz="2400" dirty="0"/>
              <a:t>Tor Heddwch (Yr Alban)</a:t>
            </a:r>
          </a:p>
          <a:p>
            <a:pPr marL="800100" lvl="1" indent="-228600" defTabSz="914400">
              <a:lnSpc>
                <a:spcPct val="90000"/>
              </a:lnSpc>
              <a:spcAft>
                <a:spcPts val="600"/>
              </a:spcAft>
              <a:buFont typeface="Arial" panose="020B0604020202020204" pitchFamily="34" charset="0"/>
              <a:buChar char="•"/>
            </a:pPr>
            <a:r>
              <a:rPr lang="cy-GB" sz="2400" dirty="0"/>
              <a:t>Deddf Difenwi 2013</a:t>
            </a:r>
          </a:p>
        </p:txBody>
      </p:sp>
    </p:spTree>
    <p:extLst>
      <p:ext uri="{BB962C8B-B14F-4D97-AF65-F5344CB8AC3E}">
        <p14:creationId xmlns:p14="http://schemas.microsoft.com/office/powerpoint/2010/main" val="377073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C554-DA5C-4AF8-8191-EDAF9FBD0790}"/>
              </a:ext>
            </a:extLst>
          </p:cNvPr>
          <p:cNvSpPr>
            <a:spLocks noGrp="1"/>
          </p:cNvSpPr>
          <p:nvPr>
            <p:ph type="title"/>
          </p:nvPr>
        </p:nvSpPr>
        <p:spPr/>
        <p:txBody>
          <a:bodyPr>
            <a:noAutofit/>
          </a:bodyPr>
          <a:lstStyle/>
          <a:p>
            <a:r>
              <a:rPr lang="cy-GB" sz="2800" dirty="0">
                <a:latin typeface="Arial" panose="020B0604020202020204" pitchFamily="34" charset="0"/>
              </a:rPr>
              <a:t>Beth allwch chi ei wneud os ydych chi’n dioddef </a:t>
            </a:r>
            <a:r>
              <a:rPr lang="cy-GB" sz="2800" dirty="0" err="1">
                <a:latin typeface="Arial" panose="020B0604020202020204" pitchFamily="34" charset="0"/>
              </a:rPr>
              <a:t>seiberfwlio</a:t>
            </a:r>
            <a:r>
              <a:rPr lang="cy-GB" sz="2800" b="0" i="0" dirty="0">
                <a:effectLst/>
                <a:latin typeface="Arial" panose="020B0604020202020204" pitchFamily="34" charset="0"/>
              </a:rPr>
              <a:t> neu os ydych chi’n ei weld yn digwydd i rywun arall?  Nodwch eich syniadau…</a:t>
            </a:r>
            <a:endParaRPr lang="cy-GB" sz="2800" dirty="0"/>
          </a:p>
        </p:txBody>
      </p:sp>
      <p:pic>
        <p:nvPicPr>
          <p:cNvPr id="4" name="Picture 3">
            <a:extLst>
              <a:ext uri="{FF2B5EF4-FFF2-40B4-BE49-F238E27FC236}">
                <a16:creationId xmlns:a16="http://schemas.microsoft.com/office/drawing/2014/main" id="{756A93B5-2C83-474B-B236-B12B9CA3814F}"/>
              </a:ext>
            </a:extLst>
          </p:cNvPr>
          <p:cNvPicPr>
            <a:picLocks noChangeAspect="1"/>
          </p:cNvPicPr>
          <p:nvPr/>
        </p:nvPicPr>
        <p:blipFill rotWithShape="1">
          <a:blip r:embed="rId2"/>
          <a:srcRect l="29792" t="21296" r="29479" b="25185"/>
          <a:stretch/>
        </p:blipFill>
        <p:spPr>
          <a:xfrm>
            <a:off x="1190625" y="1618836"/>
            <a:ext cx="6762749" cy="4998556"/>
          </a:xfrm>
          <a:prstGeom prst="rect">
            <a:avLst/>
          </a:prstGeom>
        </p:spPr>
      </p:pic>
    </p:spTree>
    <p:extLst>
      <p:ext uri="{BB962C8B-B14F-4D97-AF65-F5344CB8AC3E}">
        <p14:creationId xmlns:p14="http://schemas.microsoft.com/office/powerpoint/2010/main" val="240705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34C0-6A3F-44A7-B8A4-2C1EB39262DB}"/>
              </a:ext>
            </a:extLst>
          </p:cNvPr>
          <p:cNvSpPr>
            <a:spLocks noGrp="1"/>
          </p:cNvSpPr>
          <p:nvPr>
            <p:ph type="title"/>
          </p:nvPr>
        </p:nvSpPr>
        <p:spPr>
          <a:xfrm>
            <a:off x="628650" y="488951"/>
            <a:ext cx="7886700" cy="1325563"/>
          </a:xfrm>
        </p:spPr>
        <p:txBody>
          <a:bodyPr>
            <a:noAutofit/>
          </a:bodyPr>
          <a:lstStyle/>
          <a:p>
            <a:r>
              <a:rPr lang="cy-GB" sz="3200" b="1" dirty="0"/>
              <a:t>Edrychwch ar bob un o’r astudiaethau achos a phenderfynwch a ydych chi’n credu ei bod yn enghraifft o </a:t>
            </a:r>
            <a:r>
              <a:rPr lang="cy-GB" sz="3200" b="1" dirty="0" err="1"/>
              <a:t>seiberfwlio</a:t>
            </a:r>
            <a:r>
              <a:rPr lang="cy-GB" sz="3200" b="1" dirty="0"/>
              <a:t> neu beidio a beth fyddech chi’n ei wneud yn y sefyllfa hon.</a:t>
            </a:r>
            <a:br>
              <a:rPr lang="cy-GB" sz="2800" dirty="0"/>
            </a:br>
            <a:endParaRPr lang="cy-GB" sz="3200" dirty="0"/>
          </a:p>
        </p:txBody>
      </p:sp>
      <p:pic>
        <p:nvPicPr>
          <p:cNvPr id="4" name="Picture 3">
            <a:extLst>
              <a:ext uri="{FF2B5EF4-FFF2-40B4-BE49-F238E27FC236}">
                <a16:creationId xmlns:a16="http://schemas.microsoft.com/office/drawing/2014/main" id="{5A495DEE-D02C-4007-A340-2261A8FC60DB}"/>
              </a:ext>
            </a:extLst>
          </p:cNvPr>
          <p:cNvPicPr>
            <a:picLocks noChangeAspect="1"/>
          </p:cNvPicPr>
          <p:nvPr/>
        </p:nvPicPr>
        <p:blipFill rotWithShape="1">
          <a:blip r:embed="rId2"/>
          <a:srcRect l="29480" t="42222" r="52812" b="28889"/>
          <a:stretch/>
        </p:blipFill>
        <p:spPr>
          <a:xfrm>
            <a:off x="457199" y="1814514"/>
            <a:ext cx="2562225" cy="2351218"/>
          </a:xfrm>
          <a:prstGeom prst="rect">
            <a:avLst/>
          </a:prstGeom>
        </p:spPr>
      </p:pic>
      <p:pic>
        <p:nvPicPr>
          <p:cNvPr id="8" name="Picture 7">
            <a:extLst>
              <a:ext uri="{FF2B5EF4-FFF2-40B4-BE49-F238E27FC236}">
                <a16:creationId xmlns:a16="http://schemas.microsoft.com/office/drawing/2014/main" id="{B62C53F1-7FEB-438E-9C5A-08A2CBC3FE1E}"/>
              </a:ext>
            </a:extLst>
          </p:cNvPr>
          <p:cNvPicPr>
            <a:picLocks noChangeAspect="1"/>
          </p:cNvPicPr>
          <p:nvPr/>
        </p:nvPicPr>
        <p:blipFill rotWithShape="1">
          <a:blip r:embed="rId3"/>
          <a:srcRect l="29375" t="57408" r="52291" b="15370"/>
          <a:stretch/>
        </p:blipFill>
        <p:spPr>
          <a:xfrm>
            <a:off x="619127" y="4244289"/>
            <a:ext cx="2628900" cy="2195729"/>
          </a:xfrm>
          <a:prstGeom prst="rect">
            <a:avLst/>
          </a:prstGeom>
        </p:spPr>
      </p:pic>
      <p:pic>
        <p:nvPicPr>
          <p:cNvPr id="9" name="Picture 8">
            <a:extLst>
              <a:ext uri="{FF2B5EF4-FFF2-40B4-BE49-F238E27FC236}">
                <a16:creationId xmlns:a16="http://schemas.microsoft.com/office/drawing/2014/main" id="{E766E01D-34E1-4687-8D8B-B09551332DC1}"/>
              </a:ext>
            </a:extLst>
          </p:cNvPr>
          <p:cNvPicPr>
            <a:picLocks noChangeAspect="1"/>
          </p:cNvPicPr>
          <p:nvPr/>
        </p:nvPicPr>
        <p:blipFill rotWithShape="1">
          <a:blip r:embed="rId3"/>
          <a:srcRect l="29375" t="26853" r="52291" b="42037"/>
          <a:stretch/>
        </p:blipFill>
        <p:spPr>
          <a:xfrm>
            <a:off x="3562353" y="2131196"/>
            <a:ext cx="2562225" cy="2445762"/>
          </a:xfrm>
          <a:prstGeom prst="rect">
            <a:avLst/>
          </a:prstGeom>
        </p:spPr>
      </p:pic>
      <p:pic>
        <p:nvPicPr>
          <p:cNvPr id="11" name="Picture 10">
            <a:extLst>
              <a:ext uri="{FF2B5EF4-FFF2-40B4-BE49-F238E27FC236}">
                <a16:creationId xmlns:a16="http://schemas.microsoft.com/office/drawing/2014/main" id="{4E839F8A-DC50-4315-9719-C568DC7757DA}"/>
              </a:ext>
            </a:extLst>
          </p:cNvPr>
          <p:cNvPicPr>
            <a:picLocks noChangeAspect="1"/>
          </p:cNvPicPr>
          <p:nvPr/>
        </p:nvPicPr>
        <p:blipFill rotWithShape="1">
          <a:blip r:embed="rId4"/>
          <a:srcRect l="28750" t="27963" r="51771" b="41852"/>
          <a:stretch/>
        </p:blipFill>
        <p:spPr>
          <a:xfrm>
            <a:off x="5895974" y="3936401"/>
            <a:ext cx="2790827" cy="2432648"/>
          </a:xfrm>
          <a:prstGeom prst="rect">
            <a:avLst/>
          </a:prstGeom>
        </p:spPr>
      </p:pic>
      <p:pic>
        <p:nvPicPr>
          <p:cNvPr id="13" name="Picture 12">
            <a:extLst>
              <a:ext uri="{FF2B5EF4-FFF2-40B4-BE49-F238E27FC236}">
                <a16:creationId xmlns:a16="http://schemas.microsoft.com/office/drawing/2014/main" id="{DC6D2D04-D95C-4977-9C34-5FFE7A3B005C}"/>
              </a:ext>
            </a:extLst>
          </p:cNvPr>
          <p:cNvPicPr>
            <a:picLocks noChangeAspect="1"/>
          </p:cNvPicPr>
          <p:nvPr/>
        </p:nvPicPr>
        <p:blipFill rotWithShape="1">
          <a:blip r:embed="rId5"/>
          <a:srcRect l="28542" t="27963" r="52812" b="41852"/>
          <a:stretch/>
        </p:blipFill>
        <p:spPr>
          <a:xfrm>
            <a:off x="6547534" y="1733550"/>
            <a:ext cx="2301192" cy="2095500"/>
          </a:xfrm>
          <a:prstGeom prst="rect">
            <a:avLst/>
          </a:prstGeom>
        </p:spPr>
      </p:pic>
      <p:pic>
        <p:nvPicPr>
          <p:cNvPr id="15" name="Picture 14">
            <a:extLst>
              <a:ext uri="{FF2B5EF4-FFF2-40B4-BE49-F238E27FC236}">
                <a16:creationId xmlns:a16="http://schemas.microsoft.com/office/drawing/2014/main" id="{2AC41F45-FAD8-4D40-A24B-C665251E4A96}"/>
              </a:ext>
            </a:extLst>
          </p:cNvPr>
          <p:cNvPicPr>
            <a:picLocks noChangeAspect="1"/>
          </p:cNvPicPr>
          <p:nvPr/>
        </p:nvPicPr>
        <p:blipFill rotWithShape="1">
          <a:blip r:embed="rId6"/>
          <a:srcRect l="29375" t="52449" r="51875" b="18611"/>
          <a:stretch/>
        </p:blipFill>
        <p:spPr>
          <a:xfrm>
            <a:off x="3562353" y="4684309"/>
            <a:ext cx="2381249" cy="2067359"/>
          </a:xfrm>
          <a:prstGeom prst="rect">
            <a:avLst/>
          </a:prstGeom>
        </p:spPr>
      </p:pic>
    </p:spTree>
    <p:extLst>
      <p:ext uri="{BB962C8B-B14F-4D97-AF65-F5344CB8AC3E}">
        <p14:creationId xmlns:p14="http://schemas.microsoft.com/office/powerpoint/2010/main" val="1456497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fc7efbc-3519-4043-a7cf-9257e46b4e16" xsi:nil="true"/>
    <lcf76f155ced4ddcb4097134ff3c332f xmlns="c4bc8142-85eb-4765-8708-0769813ece0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35B45860DF143A561A29941B4BB3E" ma:contentTypeVersion="14" ma:contentTypeDescription="Create a new document." ma:contentTypeScope="" ma:versionID="bed313ff9a100f6a92dbcd9ff7c3db4a">
  <xsd:schema xmlns:xsd="http://www.w3.org/2001/XMLSchema" xmlns:xs="http://www.w3.org/2001/XMLSchema" xmlns:p="http://schemas.microsoft.com/office/2006/metadata/properties" xmlns:ns2="0fc7efbc-3519-4043-a7cf-9257e46b4e16" xmlns:ns3="c4bc8142-85eb-4765-8708-0769813ece0e" targetNamespace="http://schemas.microsoft.com/office/2006/metadata/properties" ma:root="true" ma:fieldsID="b5ad74d39b0e87c48d4f33e665e489a6" ns2:_="" ns3:_="">
    <xsd:import namespace="0fc7efbc-3519-4043-a7cf-9257e46b4e16"/>
    <xsd:import namespace="c4bc8142-85eb-4765-8708-0769813ece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7efbc-3519-4043-a7cf-9257e46b4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02da3f5-79f2-443c-8713-bed2e5b0d9b0}" ma:internalName="TaxCatchAll" ma:showField="CatchAllData" ma:web="0fc7efbc-3519-4043-a7cf-9257e46b4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bc8142-85eb-4765-8708-0769813ece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b820720-3cae-4e0f-87a0-a0b1591a7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C9648D-32BE-4FC9-8117-2956A07ED35E}">
  <ds:schemaRefs>
    <ds:schemaRef ds:uri="http://schemas.microsoft.com/office/2006/metadata/properties"/>
    <ds:schemaRef ds:uri="http://schemas.microsoft.com/office/infopath/2007/PartnerControls"/>
    <ds:schemaRef ds:uri="0fc7efbc-3519-4043-a7cf-9257e46b4e16"/>
    <ds:schemaRef ds:uri="3796c711-4acb-4d3d-a580-180100c913f5"/>
  </ds:schemaRefs>
</ds:datastoreItem>
</file>

<file path=customXml/itemProps2.xml><?xml version="1.0" encoding="utf-8"?>
<ds:datastoreItem xmlns:ds="http://schemas.openxmlformats.org/officeDocument/2006/customXml" ds:itemID="{5399348B-FD3C-4620-90DE-C6E6BE35D1C3}">
  <ds:schemaRefs>
    <ds:schemaRef ds:uri="http://schemas.microsoft.com/sharepoint/v3/contenttype/forms"/>
  </ds:schemaRefs>
</ds:datastoreItem>
</file>

<file path=customXml/itemProps3.xml><?xml version="1.0" encoding="utf-8"?>
<ds:datastoreItem xmlns:ds="http://schemas.openxmlformats.org/officeDocument/2006/customXml" ds:itemID="{F7D2C93E-D7E6-4496-975C-6C6AC6D781A2}"/>
</file>

<file path=docProps/app.xml><?xml version="1.0" encoding="utf-8"?>
<Properties xmlns="http://schemas.openxmlformats.org/officeDocument/2006/extended-properties" xmlns:vt="http://schemas.openxmlformats.org/officeDocument/2006/docPropsVTypes">
  <Template>Office Theme</Template>
  <TotalTime>259</TotalTime>
  <Words>490</Words>
  <Application>Microsoft Office PowerPoint</Application>
  <PresentationFormat>On-screen Show (4:3)</PresentationFormat>
  <Paragraphs>51</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Wingdings</vt:lpstr>
      <vt:lpstr>Office Theme</vt:lpstr>
      <vt:lpstr>Iechyd a llesiant</vt:lpstr>
      <vt:lpstr>Nod y wers:</vt:lpstr>
      <vt:lpstr>Beth mae’r term ‘seiberfwlio’ yn ei olygu? Allwch chi roi enghreifftiau? </vt:lpstr>
      <vt:lpstr>Seiberfwlio</vt:lpstr>
      <vt:lpstr>Gadewch i ni gymharu bwlio a seiberfwlio gan ddefnyddio’r diagram Venn. Sut maen nhw’n wahanol? Sut maen nhw’n debyg?</vt:lpstr>
      <vt:lpstr>PowerPoint Presentation</vt:lpstr>
      <vt:lpstr>Beth mae’r gyfraith yn ei ddweud am seiberfwlio?</vt:lpstr>
      <vt:lpstr>Beth allwch chi ei wneud os ydych chi’n dioddef seiberfwlio neu os ydych chi’n ei weld yn digwydd i rywun arall?  Nodwch eich syniadau…</vt:lpstr>
      <vt:lpstr>Edrychwch ar bob un o’r astudiaethau achos a phenderfynwch a ydych chi’n credu ei bod yn enghraifft o seiberfwlio neu beidio a beth fyddech chi’n ei wneud yn y sefyllfa hon. </vt:lpstr>
      <vt:lpstr>Dewiswch DDWY o’r astudiaethau achos ac esboniwch pam rydych chi’n credu mai seiberfwlio yw hyn a beth allech chi ei wneud am y sefyllfa.   Gallech chi lanlwytho fideo o’ch ateb i Google Classroom neu ei ysgrifennu yn eich llyfr. </vt:lpstr>
      <vt:lpstr>Dechrau brawddegau</vt:lpstr>
      <vt:lpstr>Ble alla i gael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dc:title>
  <dc:creator>M Killingsworth (Queen Elizabeth High School)</dc:creator>
  <cp:lastModifiedBy>Sian E Lewis</cp:lastModifiedBy>
  <cp:revision>5</cp:revision>
  <dcterms:created xsi:type="dcterms:W3CDTF">2022-01-19T10:03:39Z</dcterms:created>
  <dcterms:modified xsi:type="dcterms:W3CDTF">2025-05-06T12:53:15Z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0x010100E4F35B45860DF143A561A29941B4BB3E</vt:lpwstr>
  </property>
  <property fmtid="{D5CDD505-2E9C-101B-9397-08002B2CF9AE}" pid="3" name="MediaServiceImageTags">
    <vt:lpwstr/>
  </property>
</Properties>
</file>